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handoutMasterIdLst>
    <p:handoutMasterId r:id="rId23"/>
  </p:handoutMasterIdLst>
  <p:sldIdLst>
    <p:sldId id="279" r:id="rId2"/>
    <p:sldId id="256" r:id="rId3"/>
    <p:sldId id="270" r:id="rId4"/>
    <p:sldId id="271" r:id="rId5"/>
    <p:sldId id="272" r:id="rId6"/>
    <p:sldId id="273" r:id="rId7"/>
    <p:sldId id="274" r:id="rId8"/>
    <p:sldId id="275" r:id="rId9"/>
    <p:sldId id="268" r:id="rId10"/>
    <p:sldId id="276" r:id="rId11"/>
    <p:sldId id="267" r:id="rId12"/>
    <p:sldId id="277" r:id="rId13"/>
    <p:sldId id="278" r:id="rId14"/>
    <p:sldId id="261" r:id="rId15"/>
    <p:sldId id="262" r:id="rId16"/>
    <p:sldId id="263" r:id="rId17"/>
    <p:sldId id="264" r:id="rId18"/>
    <p:sldId id="265" r:id="rId19"/>
    <p:sldId id="269" r:id="rId20"/>
    <p:sldId id="266" r:id="rId21"/>
    <p:sldId id="280" r:id="rId22"/>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55" d="100"/>
          <a:sy n="55" d="100"/>
        </p:scale>
        <p:origin x="-1806" y="-4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50443" y="0"/>
            <a:ext cx="2945659" cy="496411"/>
          </a:xfrm>
          <a:prstGeom prst="rect">
            <a:avLst/>
          </a:prstGeom>
        </p:spPr>
        <p:txBody>
          <a:bodyPr vert="horz" lIns="91440" tIns="45720" rIns="91440" bIns="45720" rtlCol="0"/>
          <a:lstStyle>
            <a:lvl1pPr algn="r">
              <a:defRPr sz="1200"/>
            </a:lvl1pPr>
          </a:lstStyle>
          <a:p>
            <a:fld id="{18C17C0C-A962-42BB-A905-09187B3C0E86}" type="datetimeFigureOut">
              <a:rPr lang="ru-RU" smtClean="0"/>
              <a:t>28.12.2020</a:t>
            </a:fld>
            <a:endParaRPr lang="ru-RU"/>
          </a:p>
        </p:txBody>
      </p:sp>
      <p:sp>
        <p:nvSpPr>
          <p:cNvPr id="4" name="Нижний колонтитул 3"/>
          <p:cNvSpPr>
            <a:spLocks noGrp="1"/>
          </p:cNvSpPr>
          <p:nvPr>
            <p:ph type="ftr" sz="quarter" idx="2"/>
          </p:nvPr>
        </p:nvSpPr>
        <p:spPr>
          <a:xfrm>
            <a:off x="0" y="9430091"/>
            <a:ext cx="2945659" cy="496411"/>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50443" y="9430091"/>
            <a:ext cx="2945659" cy="496411"/>
          </a:xfrm>
          <a:prstGeom prst="rect">
            <a:avLst/>
          </a:prstGeom>
        </p:spPr>
        <p:txBody>
          <a:bodyPr vert="horz" lIns="91440" tIns="45720" rIns="91440" bIns="45720" rtlCol="0" anchor="b"/>
          <a:lstStyle>
            <a:lvl1pPr algn="r">
              <a:defRPr sz="1200"/>
            </a:lvl1pPr>
          </a:lstStyle>
          <a:p>
            <a:fld id="{6463AC9B-4BF7-4637-AABD-CE784324979C}" type="slidenum">
              <a:rPr lang="ru-RU" smtClean="0"/>
              <a:t>‹#›</a:t>
            </a:fld>
            <a:endParaRPr lang="ru-RU"/>
          </a:p>
        </p:txBody>
      </p:sp>
    </p:spTree>
    <p:extLst>
      <p:ext uri="{BB962C8B-B14F-4D97-AF65-F5344CB8AC3E}">
        <p14:creationId xmlns:p14="http://schemas.microsoft.com/office/powerpoint/2010/main" val="1378101595"/>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ru-RU" smtClean="0"/>
              <a:t>Образец заголовка</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28.12.2020</a:t>
            </a:fld>
            <a:endParaRPr lang="ru-RU"/>
          </a:p>
        </p:txBody>
      </p:sp>
      <p:sp>
        <p:nvSpPr>
          <p:cNvPr id="5" name="Footer Placeholder 4"/>
          <p:cNvSpPr>
            <a:spLocks noGrp="1"/>
          </p:cNvSpPr>
          <p:nvPr>
            <p:ph type="ftr" sz="quarter" idx="11"/>
          </p:nvPr>
        </p:nvSpPr>
        <p:spPr/>
        <p:txBody>
          <a:bodyPr/>
          <a:lstStyle/>
          <a:p>
            <a:endParaRPr lang="ru-RU"/>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544733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ru-RU" smtClean="0"/>
              <a:t>Образец заголовка</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28.12.2020</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8256763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28.12.2020</a:t>
            </a:fld>
            <a:endParaRPr lang="ru-RU"/>
          </a:p>
        </p:txBody>
      </p:sp>
      <p:sp>
        <p:nvSpPr>
          <p:cNvPr id="5" name="Footer Placeholder 4"/>
          <p:cNvSpPr>
            <a:spLocks noGrp="1"/>
          </p:cNvSpPr>
          <p:nvPr>
            <p:ph type="ftr" sz="quarter" idx="11"/>
          </p:nvPr>
        </p:nvSpPr>
        <p:spPr/>
        <p:txBody>
          <a:bodyPr/>
          <a:lstStyle/>
          <a:p>
            <a:endParaRPr lang="ru-RU"/>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5824206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B4C71EC6-210F-42DE-9C53-41977AD35B3D}" type="datetimeFigureOut">
              <a:rPr lang="ru-RU" smtClean="0"/>
              <a:t>28.12.2020</a:t>
            </a:fld>
            <a:endParaRPr lang="ru-RU"/>
          </a:p>
        </p:txBody>
      </p:sp>
      <p:sp>
        <p:nvSpPr>
          <p:cNvPr id="6" name="Footer Placeholder 5"/>
          <p:cNvSpPr>
            <a:spLocks noGrp="1"/>
          </p:cNvSpPr>
          <p:nvPr>
            <p:ph type="ftr" sz="quarter" idx="11"/>
          </p:nvPr>
        </p:nvSpPr>
        <p:spPr/>
        <p:txBody>
          <a:bodyPr/>
          <a:lstStyle/>
          <a:p>
            <a:endParaRPr lang="ru-RU"/>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6886150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28.12.2020</a:t>
            </a:fld>
            <a:endParaRPr lang="ru-RU"/>
          </a:p>
        </p:txBody>
      </p:sp>
      <p:sp>
        <p:nvSpPr>
          <p:cNvPr id="8" name="Footer Placeholder 7"/>
          <p:cNvSpPr>
            <a:spLocks noGrp="1"/>
          </p:cNvSpPr>
          <p:nvPr>
            <p:ph type="ftr" sz="quarter" idx="11"/>
          </p:nvPr>
        </p:nvSpPr>
        <p:spPr/>
        <p:txBody>
          <a:bodyPr/>
          <a:lstStyle/>
          <a:p>
            <a:endParaRPr lang="ru-RU"/>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2184193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28.12.2020</a:t>
            </a:fld>
            <a:endParaRPr lang="ru-RU"/>
          </a:p>
        </p:txBody>
      </p:sp>
      <p:sp>
        <p:nvSpPr>
          <p:cNvPr id="4" name="Footer Placeholder 3"/>
          <p:cNvSpPr>
            <a:spLocks noGrp="1"/>
          </p:cNvSpPr>
          <p:nvPr>
            <p:ph type="ftr" sz="quarter" idx="11"/>
          </p:nvPr>
        </p:nvSpPr>
        <p:spPr/>
        <p:txBody>
          <a:bodyPr/>
          <a:lstStyle/>
          <a:p>
            <a:endParaRPr lang="ru-RU"/>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126128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28.12.2020</a:t>
            </a:fld>
            <a:endParaRPr lang="ru-RU"/>
          </a:p>
        </p:txBody>
      </p:sp>
      <p:sp>
        <p:nvSpPr>
          <p:cNvPr id="3" name="Footer Placeholder 2"/>
          <p:cNvSpPr>
            <a:spLocks noGrp="1"/>
          </p:cNvSpPr>
          <p:nvPr>
            <p:ph type="ftr" sz="quarter" idx="11"/>
          </p:nvPr>
        </p:nvSpPr>
        <p:spPr/>
        <p:txBody>
          <a:bodyPr/>
          <a:lstStyle/>
          <a:p>
            <a:endParaRPr lang="ru-RU"/>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3295047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ru-RU" smtClean="0"/>
              <a:t>Образец заголовка</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28.12.2020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8444420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28.12.2020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428023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28.12.2020</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42750131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28.12.2020</a:t>
            </a:fld>
            <a:endParaRPr lang="ru-RU"/>
          </a:p>
        </p:txBody>
      </p:sp>
      <p:sp>
        <p:nvSpPr>
          <p:cNvPr id="5" name="Footer Placeholder 4"/>
          <p:cNvSpPr>
            <a:spLocks noGrp="1"/>
          </p:cNvSpPr>
          <p:nvPr>
            <p:ph type="ftr" sz="quarter" idx="11"/>
          </p:nvPr>
        </p:nvSpPr>
        <p:spPr/>
        <p:txBody>
          <a:bodyPr/>
          <a:lstStyle/>
          <a:p>
            <a:endParaRPr lang="ru-RU"/>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19B0651-EE4F-4900-A07F-96A6BFA9D0F0}" type="slidenum">
              <a:rPr lang="ru-RU" smtClean="0"/>
              <a:t>‹#›</a:t>
            </a:fld>
            <a:endParaRPr lang="ru-RU"/>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78870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ru-RU" smtClean="0"/>
              <a:t>Образец заголовка</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28.12.2020</a:t>
            </a:fld>
            <a:endParaRPr lang="ru-RU"/>
          </a:p>
        </p:txBody>
      </p:sp>
      <p:sp>
        <p:nvSpPr>
          <p:cNvPr id="6" name="Footer Placeholder 5"/>
          <p:cNvSpPr>
            <a:spLocks noGrp="1"/>
          </p:cNvSpPr>
          <p:nvPr>
            <p:ph type="ftr" sz="quarter" idx="11"/>
          </p:nvPr>
        </p:nvSpPr>
        <p:spPr/>
        <p:txBody>
          <a:bodyPr/>
          <a:lstStyle/>
          <a:p>
            <a:endParaRPr lang="ru-RU"/>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1695021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28.12.2020</a:t>
            </a:fld>
            <a:endParaRPr lang="ru-RU"/>
          </a:p>
        </p:txBody>
      </p:sp>
      <p:sp>
        <p:nvSpPr>
          <p:cNvPr id="6" name="Footer Placeholder 5"/>
          <p:cNvSpPr>
            <a:spLocks noGrp="1"/>
          </p:cNvSpPr>
          <p:nvPr>
            <p:ph type="ftr" sz="quarter" idx="11"/>
          </p:nvPr>
        </p:nvSpPr>
        <p:spPr/>
        <p:txBody>
          <a:bodyPr/>
          <a:lstStyle/>
          <a:p>
            <a:endParaRPr lang="ru-RU"/>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019693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ru-RU" smtClean="0"/>
              <a:t>Образец заголовка</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28.12.2020</a:t>
            </a:fld>
            <a:endParaRPr lang="ru-RU"/>
          </a:p>
        </p:txBody>
      </p:sp>
      <p:sp>
        <p:nvSpPr>
          <p:cNvPr id="6" name="Footer Placeholder 5"/>
          <p:cNvSpPr>
            <a:spLocks noGrp="1"/>
          </p:cNvSpPr>
          <p:nvPr>
            <p:ph type="ftr" sz="quarter" idx="11"/>
          </p:nvPr>
        </p:nvSpPr>
        <p:spPr/>
        <p:txBody>
          <a:bodyPr/>
          <a:lstStyle/>
          <a:p>
            <a:endParaRPr lang="ru-RU"/>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2346704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28.12.2020</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1778338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28.12.2020</a:t>
            </a:fld>
            <a:endParaRPr lang="ru-RU"/>
          </a:p>
        </p:txBody>
      </p:sp>
      <p:sp>
        <p:nvSpPr>
          <p:cNvPr id="5" name="Footer Placeholder 4"/>
          <p:cNvSpPr>
            <a:spLocks noGrp="1"/>
          </p:cNvSpPr>
          <p:nvPr>
            <p:ph type="ftr" sz="quarter" idx="11"/>
          </p:nvPr>
        </p:nvSpPr>
        <p:spPr/>
        <p:txBody>
          <a:bodyPr/>
          <a:lstStyle/>
          <a:p>
            <a:endParaRPr lang="ru-RU"/>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extLst>
      <p:ext uri="{BB962C8B-B14F-4D97-AF65-F5344CB8AC3E}">
        <p14:creationId xmlns:p14="http://schemas.microsoft.com/office/powerpoint/2010/main" val="684402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4C71EC6-210F-42DE-9C53-41977AD35B3D}" type="datetimeFigureOut">
              <a:rPr lang="ru-RU" smtClean="0"/>
              <a:t>28.12.2020</a:t>
            </a:fld>
            <a:endParaRPr lang="ru-RU"/>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19B0651-EE4F-4900-A07F-96A6BFA9D0F0}" type="slidenum">
              <a:rPr lang="ru-RU" smtClean="0"/>
              <a:t>‹#›</a:t>
            </a:fld>
            <a:endParaRPr lang="ru-RU"/>
          </a:p>
        </p:txBody>
      </p:sp>
    </p:spTree>
    <p:extLst>
      <p:ext uri="{BB962C8B-B14F-4D97-AF65-F5344CB8AC3E}">
        <p14:creationId xmlns:p14="http://schemas.microsoft.com/office/powerpoint/2010/main" val="3537210857"/>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6" name="Picture 2" descr="C:\Users\ЦПМСС\Downloads\плакат.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9272"/>
            <a:ext cx="9144000" cy="6719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689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4282" y="116632"/>
            <a:ext cx="8104181" cy="2088232"/>
          </a:xfrm>
        </p:spPr>
        <p:txBody>
          <a:bodyPr>
            <a:normAutofit fontScale="90000"/>
          </a:bodyPr>
          <a:lstStyle/>
          <a:p>
            <a:r>
              <a:rPr lang="ru-RU" dirty="0">
                <a:solidFill>
                  <a:schemeClr val="accent1">
                    <a:lumMod val="60000"/>
                    <a:lumOff val="40000"/>
                  </a:schemeClr>
                </a:solidFill>
              </a:rPr>
              <a:t>Использование техник поощрения желаемого поведения</a:t>
            </a:r>
          </a:p>
        </p:txBody>
      </p:sp>
      <p:sp>
        <p:nvSpPr>
          <p:cNvPr id="3" name="Подзаголовок 2"/>
          <p:cNvSpPr>
            <a:spLocks noGrp="1"/>
          </p:cNvSpPr>
          <p:nvPr>
            <p:ph type="subTitle" idx="1"/>
          </p:nvPr>
        </p:nvSpPr>
        <p:spPr/>
        <p:txBody>
          <a:bodyPr/>
          <a:lstStyle/>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7689" y="2420888"/>
            <a:ext cx="6615905" cy="4318382"/>
          </a:xfrm>
          <a:prstGeom prst="rect">
            <a:avLst/>
          </a:prstGeom>
        </p:spPr>
      </p:pic>
    </p:spTree>
    <p:extLst>
      <p:ext uri="{BB962C8B-B14F-4D97-AF65-F5344CB8AC3E}">
        <p14:creationId xmlns:p14="http://schemas.microsoft.com/office/powerpoint/2010/main" val="8185796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dirty="0"/>
              <a:t>Что общего между навыком дышать и навыком быть родителем?</a:t>
            </a:r>
            <a:br>
              <a:rPr lang="ru-RU" dirty="0"/>
            </a:br>
            <a:endParaRPr lang="ru-RU" dirty="0"/>
          </a:p>
        </p:txBody>
      </p:sp>
      <p:sp>
        <p:nvSpPr>
          <p:cNvPr id="3" name="Объект 2"/>
          <p:cNvSpPr>
            <a:spLocks noGrp="1"/>
          </p:cNvSpPr>
          <p:nvPr>
            <p:ph idx="1"/>
          </p:nvPr>
        </p:nvSpPr>
        <p:spPr>
          <a:xfrm>
            <a:off x="1259632" y="2133600"/>
            <a:ext cx="7560839" cy="4679776"/>
          </a:xfrm>
        </p:spPr>
        <p:txBody>
          <a:bodyPr>
            <a:normAutofit/>
          </a:bodyPr>
          <a:lstStyle/>
          <a:p>
            <a:r>
              <a:rPr lang="ru-RU" b="1" dirty="0" smtClean="0"/>
              <a:t>Только </a:t>
            </a:r>
            <a:r>
              <a:rPr lang="ru-RU" b="1" dirty="0"/>
              <a:t>то, что обе эти функции мы выполняем 24/7, независимо от нашего желания</a:t>
            </a:r>
            <a:r>
              <a:rPr lang="ru-RU" b="1" dirty="0" smtClean="0"/>
              <a:t>.</a:t>
            </a:r>
          </a:p>
          <a:p>
            <a:r>
              <a:rPr lang="ru-RU" dirty="0"/>
              <a:t>Нюанс в том, что вдох-выдох — это инстинкт, </a:t>
            </a:r>
            <a:r>
              <a:rPr lang="ru-RU" b="1" dirty="0"/>
              <a:t>а быть мамой или папой — это мастерство</a:t>
            </a:r>
            <a:r>
              <a:rPr lang="ru-RU" dirty="0"/>
              <a:t>, которое требует такой же серьезной подготовки, как и любая квалифицированная работа по специальности. </a:t>
            </a:r>
            <a:br>
              <a:rPr lang="ru-RU" dirty="0"/>
            </a:br>
            <a:r>
              <a:rPr lang="ru-RU" dirty="0"/>
              <a:t/>
            </a:r>
            <a:br>
              <a:rPr lang="ru-RU" dirty="0"/>
            </a:br>
            <a:r>
              <a:rPr lang="ru-RU" dirty="0"/>
              <a:t>  Чтобы стать инженером, мы со всей серьезностью заканчиваем школу, институт и проходим стажировки.</a:t>
            </a:r>
            <a:br>
              <a:rPr lang="ru-RU" dirty="0"/>
            </a:br>
            <a:r>
              <a:rPr lang="ru-RU" dirty="0"/>
              <a:t/>
            </a:r>
            <a:br>
              <a:rPr lang="ru-RU" dirty="0"/>
            </a:br>
            <a:r>
              <a:rPr lang="ru-RU" dirty="0"/>
              <a:t>  А в вопросах воспитания детей можем только вспомнить, как наши родители общались с нами, и пытаемся повторить их «удачные» ходы.</a:t>
            </a:r>
          </a:p>
        </p:txBody>
      </p:sp>
    </p:spTree>
    <p:extLst>
      <p:ext uri="{BB962C8B-B14F-4D97-AF65-F5344CB8AC3E}">
        <p14:creationId xmlns:p14="http://schemas.microsoft.com/office/powerpoint/2010/main" val="42505177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Наказание</a:t>
            </a:r>
            <a:endParaRPr lang="ru-RU" dirty="0"/>
          </a:p>
        </p:txBody>
      </p:sp>
      <p:sp>
        <p:nvSpPr>
          <p:cNvPr id="3" name="Объект 2"/>
          <p:cNvSpPr>
            <a:spLocks noGrp="1"/>
          </p:cNvSpPr>
          <p:nvPr>
            <p:ph idx="1"/>
          </p:nvPr>
        </p:nvSpPr>
        <p:spPr>
          <a:xfrm>
            <a:off x="1942415" y="1340768"/>
            <a:ext cx="7022073" cy="5472608"/>
          </a:xfrm>
        </p:spPr>
        <p:txBody>
          <a:bodyPr/>
          <a:lstStyle/>
          <a:p>
            <a:r>
              <a:rPr lang="ru-RU" dirty="0"/>
              <a:t>Как наказать за плохое поведение и стоит ли вообще наказывать? Эти вопросы интересуют всех родителей</a:t>
            </a:r>
            <a:r>
              <a:rPr lang="ru-RU" dirty="0" smtClean="0"/>
              <a:t>.</a:t>
            </a:r>
          </a:p>
          <a:p>
            <a:pPr marL="0" indent="0" algn="ctr">
              <a:buNone/>
            </a:pPr>
            <a:r>
              <a:rPr lang="ru-RU" b="1" dirty="0" smtClean="0">
                <a:solidFill>
                  <a:srgbClr val="C00000"/>
                </a:solidFill>
              </a:rPr>
              <a:t>Зачем </a:t>
            </a:r>
            <a:r>
              <a:rPr lang="ru-RU" b="1" dirty="0">
                <a:solidFill>
                  <a:srgbClr val="C00000"/>
                </a:solidFill>
              </a:rPr>
              <a:t>это, и что </a:t>
            </a:r>
            <a:r>
              <a:rPr lang="ru-RU" b="1" dirty="0" smtClean="0">
                <a:solidFill>
                  <a:srgbClr val="C00000"/>
                </a:solidFill>
              </a:rPr>
              <a:t>будет </a:t>
            </a:r>
            <a:r>
              <a:rPr lang="ru-RU" b="1" dirty="0">
                <a:solidFill>
                  <a:srgbClr val="C00000"/>
                </a:solidFill>
              </a:rPr>
              <a:t>если все </a:t>
            </a:r>
            <a:r>
              <a:rPr lang="ru-RU" b="1" dirty="0" smtClean="0">
                <a:solidFill>
                  <a:srgbClr val="C00000"/>
                </a:solidFill>
              </a:rPr>
              <a:t>позволять?</a:t>
            </a:r>
          </a:p>
          <a:p>
            <a:pPr marL="0" indent="0" algn="ctr">
              <a:buNone/>
            </a:pPr>
            <a:r>
              <a:rPr lang="ru-RU" b="1" dirty="0"/>
              <a:t>В первом </a:t>
            </a:r>
            <a:r>
              <a:rPr lang="ru-RU" dirty="0"/>
              <a:t>случае считается, что, не построив в нужное время систему наказаний и поощрений, родители столкнутся с неуправляемостью. Ведь у них нет рычагов влияния на своего ребенка. </a:t>
            </a:r>
            <a:endParaRPr lang="ru-RU" dirty="0" smtClean="0"/>
          </a:p>
          <a:p>
            <a:pPr marL="0" indent="0" algn="ctr">
              <a:buNone/>
            </a:pPr>
            <a:r>
              <a:rPr lang="ru-RU" b="1" dirty="0" smtClean="0"/>
              <a:t>Второе </a:t>
            </a:r>
            <a:r>
              <a:rPr lang="ru-RU" b="1" dirty="0"/>
              <a:t>мнение </a:t>
            </a:r>
            <a:r>
              <a:rPr lang="ru-RU" dirty="0"/>
              <a:t>основано на том, что родители обязаны создать ребенку условия для безопасного и счастливого детства. Поэтому предлагается спокойно и доброжелательно относится ко всем поступкам ребенка, решать его проблемы, не ругать его и не наказывать.</a:t>
            </a:r>
            <a:br>
              <a:rPr lang="ru-RU" dirty="0"/>
            </a:br>
            <a:endParaRPr lang="ru-RU" dirty="0" smtClean="0"/>
          </a:p>
          <a:p>
            <a:pPr marL="0" indent="0" algn="ctr">
              <a:buNone/>
            </a:pPr>
            <a:r>
              <a:rPr lang="ru-RU" b="1" dirty="0" smtClean="0">
                <a:solidFill>
                  <a:srgbClr val="C00000"/>
                </a:solidFill>
              </a:rPr>
              <a:t>Однако </a:t>
            </a:r>
            <a:r>
              <a:rPr lang="ru-RU" b="1" dirty="0">
                <a:solidFill>
                  <a:srgbClr val="C00000"/>
                </a:solidFill>
              </a:rPr>
              <a:t>отказ от наказаний может сделать ваше чадо эгоистичным и неорганизованным. Он может так и не научиться уважать окружающих</a:t>
            </a:r>
            <a:r>
              <a:rPr lang="ru-RU" dirty="0" smtClean="0"/>
              <a:t>.</a:t>
            </a:r>
            <a:endParaRPr lang="ru-RU" dirty="0">
              <a:solidFill>
                <a:schemeClr val="tx1"/>
              </a:solidFill>
            </a:endParaRPr>
          </a:p>
        </p:txBody>
      </p:sp>
    </p:spTree>
    <p:extLst>
      <p:ext uri="{BB962C8B-B14F-4D97-AF65-F5344CB8AC3E}">
        <p14:creationId xmlns:p14="http://schemas.microsoft.com/office/powerpoint/2010/main" val="10518290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5201" y="116632"/>
            <a:ext cx="6589199" cy="1368152"/>
          </a:xfrm>
        </p:spPr>
        <p:txBody>
          <a:bodyPr>
            <a:normAutofit fontScale="90000"/>
          </a:bodyPr>
          <a:lstStyle/>
          <a:p>
            <a:r>
              <a:rPr lang="ru-RU" dirty="0" smtClean="0"/>
              <a:t>Выбирая </a:t>
            </a:r>
            <a:r>
              <a:rPr lang="ru-RU" dirty="0"/>
              <a:t>способ наказания нужно следовать таким правилам</a:t>
            </a:r>
          </a:p>
        </p:txBody>
      </p:sp>
      <p:sp>
        <p:nvSpPr>
          <p:cNvPr id="3" name="Объект 2"/>
          <p:cNvSpPr>
            <a:spLocks noGrp="1"/>
          </p:cNvSpPr>
          <p:nvPr>
            <p:ph idx="1"/>
          </p:nvPr>
        </p:nvSpPr>
        <p:spPr>
          <a:xfrm>
            <a:off x="1187624" y="1844824"/>
            <a:ext cx="7920879" cy="5013176"/>
          </a:xfrm>
        </p:spPr>
        <p:txBody>
          <a:bodyPr>
            <a:normAutofit/>
          </a:bodyPr>
          <a:lstStyle/>
          <a:p>
            <a:r>
              <a:rPr lang="ru-RU" dirty="0" smtClean="0"/>
              <a:t>Не </a:t>
            </a:r>
            <a:r>
              <a:rPr lang="ru-RU" dirty="0"/>
              <a:t>наказывайте </a:t>
            </a:r>
            <a:r>
              <a:rPr lang="ru-RU" dirty="0" smtClean="0"/>
              <a:t>сгоряча. </a:t>
            </a:r>
            <a:r>
              <a:rPr lang="ru-RU" dirty="0"/>
              <a:t>Если эмоции на пределе, то необходимо срочно успокоиться: посчитать до десяти, выйти на пару минут в другую комнату и другое. Когда человек успокаивается, он более адекватно оценивает ситуацию</a:t>
            </a:r>
            <a:r>
              <a:rPr lang="ru-RU" dirty="0" smtClean="0"/>
              <a:t>.</a:t>
            </a:r>
          </a:p>
          <a:p>
            <a:pPr marL="0" indent="0">
              <a:buNone/>
            </a:pPr>
            <a:endParaRPr lang="ru-RU" dirty="0" smtClean="0"/>
          </a:p>
          <a:p>
            <a:r>
              <a:rPr lang="ru-RU" dirty="0" smtClean="0"/>
              <a:t> </a:t>
            </a:r>
            <a:r>
              <a:rPr lang="ru-RU" dirty="0"/>
              <a:t>Наказывайте </a:t>
            </a:r>
            <a:r>
              <a:rPr lang="ru-RU" dirty="0" smtClean="0"/>
              <a:t>любя. </a:t>
            </a:r>
            <a:r>
              <a:rPr lang="ru-RU" dirty="0"/>
              <a:t>Самое страшное для малыша это не само действие, а то, что мама или папа его возможно разлюбили. Если он чувствует, что родители его все равно любят, то и наказание воспринимается как справедливое. Необходимо четко установить границы дозволенного, а потом уже применять </a:t>
            </a:r>
            <a:r>
              <a:rPr lang="ru-RU" dirty="0" smtClean="0"/>
              <a:t>наказание. То </a:t>
            </a:r>
            <a:r>
              <a:rPr lang="ru-RU" dirty="0"/>
              <a:t>есть ребенок четко должен знать, за что его накажут. Например, малыш в садике отобрал игрушку у товарища. Если родители ему не объяснили, что так делать нельзя, то и наказывать его неправильно. Сначала объясняем, в следующий раз наказываем. </a:t>
            </a:r>
            <a:endParaRPr lang="ru-RU" dirty="0" smtClean="0"/>
          </a:p>
        </p:txBody>
      </p:sp>
    </p:spTree>
    <p:extLst>
      <p:ext uri="{BB962C8B-B14F-4D97-AF65-F5344CB8AC3E}">
        <p14:creationId xmlns:p14="http://schemas.microsoft.com/office/powerpoint/2010/main" val="22380764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942415" y="1844824"/>
            <a:ext cx="7094081" cy="4896544"/>
          </a:xfrm>
        </p:spPr>
        <p:txBody>
          <a:bodyPr>
            <a:normAutofit/>
          </a:bodyPr>
          <a:lstStyle/>
          <a:p>
            <a:pPr marL="0" indent="0">
              <a:buNone/>
            </a:pPr>
            <a:r>
              <a:rPr lang="ru-RU" dirty="0" smtClean="0"/>
              <a:t>Наказывать </a:t>
            </a:r>
            <a:r>
              <a:rPr lang="ru-RU" dirty="0"/>
              <a:t>нужно не ребенка, а его проступок Например, ударил соседского мальчика. Он знает, что так нельзя. Вы разобрались в ситуации и выяснили, что ваш ребенок действительно виноват. Наказывая его нужно говорить, что не он плохой, потому что ударил другого, а он совершил плохой поступок. </a:t>
            </a:r>
          </a:p>
          <a:p>
            <a:pPr marL="0" indent="0">
              <a:buNone/>
            </a:pPr>
            <a:r>
              <a:rPr lang="ru-RU" dirty="0" smtClean="0"/>
              <a:t>При </a:t>
            </a:r>
            <a:r>
              <a:rPr lang="ru-RU" dirty="0"/>
              <a:t>наказании необходимо четко определить временной </a:t>
            </a:r>
            <a:r>
              <a:rPr lang="ru-RU" dirty="0" smtClean="0"/>
              <a:t>интервал. </a:t>
            </a:r>
            <a:r>
              <a:rPr lang="ru-RU" dirty="0"/>
              <a:t>Например, «сядь и посиди на стуле 5 минут», «сегодня вечером останешься без просмотра мультфильма</a:t>
            </a:r>
            <a:r>
              <a:rPr lang="ru-RU" dirty="0" smtClean="0"/>
              <a:t>».</a:t>
            </a:r>
          </a:p>
          <a:p>
            <a:pPr marL="0" indent="0">
              <a:buNone/>
            </a:pPr>
            <a:r>
              <a:rPr lang="ru-RU" dirty="0" smtClean="0"/>
              <a:t> </a:t>
            </a:r>
            <a:r>
              <a:rPr lang="ru-RU" b="1" dirty="0">
                <a:solidFill>
                  <a:srgbClr val="C00000"/>
                </a:solidFill>
              </a:rPr>
              <a:t>Недопустимы фразы </a:t>
            </a:r>
            <a:r>
              <a:rPr lang="ru-RU" dirty="0"/>
              <a:t>«Больше никаких мультфильмов», «никогда не получишь сладкого» и тому подобное</a:t>
            </a:r>
            <a:r>
              <a:rPr lang="ru-RU" dirty="0" smtClean="0"/>
              <a:t>.</a:t>
            </a:r>
          </a:p>
          <a:p>
            <a:pPr marL="0" indent="0">
              <a:buNone/>
            </a:pPr>
            <a:r>
              <a:rPr lang="ru-RU" b="1" dirty="0" smtClean="0">
                <a:solidFill>
                  <a:srgbClr val="C00000"/>
                </a:solidFill>
              </a:rPr>
              <a:t>После </a:t>
            </a:r>
            <a:r>
              <a:rPr lang="ru-RU" b="1" dirty="0">
                <a:solidFill>
                  <a:srgbClr val="C00000"/>
                </a:solidFill>
              </a:rPr>
              <a:t>наказания обязательно должно быть примирение </a:t>
            </a:r>
            <a:r>
              <a:rPr lang="ru-RU" dirty="0"/>
              <a:t>Хорошо, если есть свой собственный ритуал</a:t>
            </a:r>
            <a:r>
              <a:rPr lang="ru-RU" dirty="0" smtClean="0"/>
              <a:t>.</a:t>
            </a:r>
            <a:endParaRPr lang="ru-RU" dirty="0"/>
          </a:p>
        </p:txBody>
      </p:sp>
    </p:spTree>
    <p:extLst>
      <p:ext uri="{BB962C8B-B14F-4D97-AF65-F5344CB8AC3E}">
        <p14:creationId xmlns:p14="http://schemas.microsoft.com/office/powerpoint/2010/main" val="40062940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Наказывать </a:t>
            </a:r>
            <a:r>
              <a:rPr lang="ru-RU" dirty="0"/>
              <a:t>необходимо за</a:t>
            </a:r>
          </a:p>
        </p:txBody>
      </p:sp>
      <p:sp>
        <p:nvSpPr>
          <p:cNvPr id="3" name="Объект 2"/>
          <p:cNvSpPr>
            <a:spLocks noGrp="1"/>
          </p:cNvSpPr>
          <p:nvPr>
            <p:ph idx="1"/>
          </p:nvPr>
        </p:nvSpPr>
        <p:spPr>
          <a:xfrm>
            <a:off x="1331641" y="1412776"/>
            <a:ext cx="7632848" cy="5445224"/>
          </a:xfrm>
        </p:spPr>
        <p:txBody>
          <a:bodyPr>
            <a:normAutofit/>
          </a:bodyPr>
          <a:lstStyle/>
          <a:p>
            <a:r>
              <a:rPr lang="ru-RU" dirty="0" smtClean="0"/>
              <a:t>Оскорбления</a:t>
            </a:r>
            <a:r>
              <a:rPr lang="ru-RU" dirty="0"/>
              <a:t>, особенно в отношении старших</a:t>
            </a:r>
            <a:r>
              <a:rPr lang="ru-RU" dirty="0" smtClean="0"/>
              <a:t>.</a:t>
            </a:r>
          </a:p>
          <a:p>
            <a:r>
              <a:rPr lang="ru-RU" dirty="0" smtClean="0"/>
              <a:t> </a:t>
            </a:r>
            <a:r>
              <a:rPr lang="ru-RU" dirty="0"/>
              <a:t>Ложь. Однако стоит различать ложь, используемую для достижения какого-либо результата, </a:t>
            </a:r>
            <a:r>
              <a:rPr lang="ru-RU" dirty="0" smtClean="0"/>
              <a:t>и фантазирование</a:t>
            </a:r>
            <a:r>
              <a:rPr lang="ru-RU" dirty="0"/>
              <a:t>, к которому склонны дети. Фантазии уйдут по мере взросления. Важно, чтобы родители сами при этом не лгали и не учили лгать. Вранье поощрять нельзя. </a:t>
            </a:r>
            <a:endParaRPr lang="ru-RU" dirty="0" smtClean="0"/>
          </a:p>
          <a:p>
            <a:r>
              <a:rPr lang="ru-RU" dirty="0" smtClean="0"/>
              <a:t>Физическое </a:t>
            </a:r>
            <a:r>
              <a:rPr lang="ru-RU" dirty="0"/>
              <a:t>насилие. </a:t>
            </a:r>
            <a:r>
              <a:rPr lang="ru-RU" dirty="0" smtClean="0"/>
              <a:t> Ребенок </a:t>
            </a:r>
            <a:r>
              <a:rPr lang="ru-RU" dirty="0"/>
              <a:t>должен понимать, что такое поведение не допустимо, даже если родители ему это позволяют, то окружающие терпеть не станут. Важно, чтобы родители не поощряли применение силы в отношение более слабых детей или животных. </a:t>
            </a:r>
            <a:endParaRPr lang="ru-RU" dirty="0" smtClean="0"/>
          </a:p>
          <a:p>
            <a:r>
              <a:rPr lang="ru-RU" dirty="0" smtClean="0"/>
              <a:t>Демонстративное </a:t>
            </a:r>
            <a:r>
              <a:rPr lang="ru-RU" dirty="0"/>
              <a:t>нарушение установленных правил поведения. Если ребенок случайно нарушает какие-то правила, то это не страшно. Когда же он знает, что так поступать нельзя, но все равно делает без объективной причины, то такое поведение необходимо исправлять. </a:t>
            </a:r>
            <a:endParaRPr lang="ru-RU" dirty="0" smtClean="0"/>
          </a:p>
          <a:p>
            <a:r>
              <a:rPr lang="ru-RU" dirty="0" smtClean="0"/>
              <a:t>Воровство</a:t>
            </a:r>
            <a:r>
              <a:rPr lang="ru-RU" dirty="0"/>
              <a:t>. Оно должно быть строго наказано</a:t>
            </a:r>
            <a:r>
              <a:rPr lang="ru-RU" dirty="0" smtClean="0"/>
              <a:t>.</a:t>
            </a:r>
            <a:endParaRPr lang="ru-RU" dirty="0"/>
          </a:p>
        </p:txBody>
      </p:sp>
    </p:spTree>
    <p:extLst>
      <p:ext uri="{BB962C8B-B14F-4D97-AF65-F5344CB8AC3E}">
        <p14:creationId xmlns:p14="http://schemas.microsoft.com/office/powerpoint/2010/main" val="351533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45201" y="188640"/>
            <a:ext cx="6589199" cy="864096"/>
          </a:xfrm>
        </p:spPr>
        <p:txBody>
          <a:bodyPr/>
          <a:lstStyle/>
          <a:p>
            <a:r>
              <a:rPr lang="ru-RU" dirty="0"/>
              <a:t>За что нельзя наказывать</a:t>
            </a:r>
          </a:p>
        </p:txBody>
      </p:sp>
      <p:sp>
        <p:nvSpPr>
          <p:cNvPr id="3" name="Объект 2"/>
          <p:cNvSpPr>
            <a:spLocks noGrp="1"/>
          </p:cNvSpPr>
          <p:nvPr>
            <p:ph idx="1"/>
          </p:nvPr>
        </p:nvSpPr>
        <p:spPr>
          <a:xfrm>
            <a:off x="971600" y="836712"/>
            <a:ext cx="8064897" cy="6021288"/>
          </a:xfrm>
        </p:spPr>
        <p:txBody>
          <a:bodyPr>
            <a:normAutofit fontScale="92500" lnSpcReduction="20000"/>
          </a:bodyPr>
          <a:lstStyle/>
          <a:p>
            <a:r>
              <a:rPr lang="ru-RU" dirty="0" smtClean="0"/>
              <a:t>Когда </a:t>
            </a:r>
            <a:r>
              <a:rPr lang="ru-RU" dirty="0"/>
              <a:t>ребенок </a:t>
            </a:r>
            <a:r>
              <a:rPr lang="ru-RU" dirty="0" err="1"/>
              <a:t>гиперактивный</a:t>
            </a:r>
            <a:r>
              <a:rPr lang="ru-RU" dirty="0"/>
              <a:t>, то он проявляет неусидчивость, не может долго сосредоточится на </a:t>
            </a:r>
            <a:r>
              <a:rPr lang="ru-RU" dirty="0" smtClean="0"/>
              <a:t>чем-то. </a:t>
            </a:r>
            <a:r>
              <a:rPr lang="ru-RU" dirty="0"/>
              <a:t>Наказывать его в таком случае не стоит. Такова его особенность. И наоборот – ребенок медлительный, все делает медленно, не успевает Это часто раздражает родителей, но ни нужно его ругать и торопить, это не принесет пользы</a:t>
            </a:r>
            <a:r>
              <a:rPr lang="ru-RU" dirty="0" smtClean="0"/>
              <a:t>.</a:t>
            </a:r>
          </a:p>
          <a:p>
            <a:r>
              <a:rPr lang="ru-RU" dirty="0" smtClean="0"/>
              <a:t> </a:t>
            </a:r>
            <a:r>
              <a:rPr lang="ru-RU" dirty="0"/>
              <a:t>Ребенок познает мир, проявляет </a:t>
            </a:r>
            <a:r>
              <a:rPr lang="ru-RU" dirty="0" smtClean="0"/>
              <a:t>активность. </a:t>
            </a:r>
            <a:r>
              <a:rPr lang="ru-RU" dirty="0"/>
              <a:t>Взрослых часто раздражает высокая активность детей: они много бегают, прыгают, шумят, балуются. Эти действия чаще всего связаны не с тем, чтобы позлить взрослых, а потребностью познавать окружающий мир. Это их естественное поведение</a:t>
            </a:r>
            <a:r>
              <a:rPr lang="ru-RU" dirty="0" smtClean="0"/>
              <a:t>.</a:t>
            </a:r>
          </a:p>
          <a:p>
            <a:r>
              <a:rPr lang="ru-RU" dirty="0" smtClean="0"/>
              <a:t> </a:t>
            </a:r>
            <a:r>
              <a:rPr lang="ru-RU" dirty="0"/>
              <a:t>Некоторые действия, вызванные физиологическими особенностями ребенка или </a:t>
            </a:r>
            <a:r>
              <a:rPr lang="ru-RU" dirty="0" smtClean="0"/>
              <a:t>заболеваниями. </a:t>
            </a:r>
            <a:r>
              <a:rPr lang="ru-RU" dirty="0"/>
              <a:t>Например, ребенок не любит рыбу или молоко, не нужно его заставлять есть или наказывать за отказ. </a:t>
            </a:r>
            <a:endParaRPr lang="ru-RU" dirty="0" smtClean="0"/>
          </a:p>
          <a:p>
            <a:r>
              <a:rPr lang="ru-RU" dirty="0" smtClean="0"/>
              <a:t>Или </a:t>
            </a:r>
            <a:r>
              <a:rPr lang="ru-RU" dirty="0"/>
              <a:t>у ребенка </a:t>
            </a:r>
            <a:r>
              <a:rPr lang="ru-RU" dirty="0" err="1"/>
              <a:t>энурез</a:t>
            </a:r>
            <a:r>
              <a:rPr lang="ru-RU" dirty="0"/>
              <a:t> и он описал кровать. Если его ругать, это только усугубит проблему. Он сделал это не намерено</a:t>
            </a:r>
            <a:r>
              <a:rPr lang="ru-RU" dirty="0" smtClean="0"/>
              <a:t>.</a:t>
            </a:r>
          </a:p>
          <a:p>
            <a:r>
              <a:rPr lang="ru-RU" dirty="0" smtClean="0"/>
              <a:t> </a:t>
            </a:r>
            <a:r>
              <a:rPr lang="ru-RU" dirty="0"/>
              <a:t>Действия, вызванные неосторожностью. Например, случайно уронил и разбил </a:t>
            </a:r>
            <a:r>
              <a:rPr lang="ru-RU" dirty="0" smtClean="0"/>
              <a:t>чашку. </a:t>
            </a:r>
            <a:r>
              <a:rPr lang="ru-RU" dirty="0"/>
              <a:t>Ребенок пока не может четко выполнять все действия, да и взрослые часто бывают неосторожны. </a:t>
            </a:r>
            <a:endParaRPr lang="ru-RU" dirty="0" smtClean="0"/>
          </a:p>
          <a:p>
            <a:r>
              <a:rPr lang="ru-RU" dirty="0" smtClean="0"/>
              <a:t>Проявление </a:t>
            </a:r>
            <a:r>
              <a:rPr lang="ru-RU" dirty="0"/>
              <a:t>чувств – ревность, нежелание расставаться с родителями, неуверенность, нежелание делиться и </a:t>
            </a:r>
            <a:r>
              <a:rPr lang="ru-RU" dirty="0" smtClean="0"/>
              <a:t>прочее. </a:t>
            </a:r>
            <a:r>
              <a:rPr lang="ru-RU" dirty="0"/>
              <a:t>Наказывать за это не нужно. Позже у них обязательно сформируется более зрелое самосознание, они научатся решать сложные социальные задачи, смогут управлять своими эмоциями</a:t>
            </a:r>
            <a:r>
              <a:rPr lang="ru-RU" dirty="0" smtClean="0"/>
              <a:t>.</a:t>
            </a:r>
            <a:endParaRPr lang="ru-RU" dirty="0"/>
          </a:p>
        </p:txBody>
      </p:sp>
    </p:spTree>
    <p:extLst>
      <p:ext uri="{BB962C8B-B14F-4D97-AF65-F5344CB8AC3E}">
        <p14:creationId xmlns:p14="http://schemas.microsoft.com/office/powerpoint/2010/main" val="29393678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7504" y="174289"/>
            <a:ext cx="8928992" cy="6696745"/>
          </a:xfrm>
        </p:spPr>
      </p:pic>
    </p:spTree>
    <p:extLst>
      <p:ext uri="{BB962C8B-B14F-4D97-AF65-F5344CB8AC3E}">
        <p14:creationId xmlns:p14="http://schemas.microsoft.com/office/powerpoint/2010/main" val="4111562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Поощрение</a:t>
            </a:r>
            <a:endParaRPr lang="ru-RU" dirty="0"/>
          </a:p>
        </p:txBody>
      </p:sp>
      <p:sp>
        <p:nvSpPr>
          <p:cNvPr id="3" name="Объект 2"/>
          <p:cNvSpPr>
            <a:spLocks noGrp="1"/>
          </p:cNvSpPr>
          <p:nvPr>
            <p:ph idx="1"/>
          </p:nvPr>
        </p:nvSpPr>
        <p:spPr>
          <a:xfrm>
            <a:off x="1187624" y="1484784"/>
            <a:ext cx="7776865" cy="5373216"/>
          </a:xfrm>
        </p:spPr>
        <p:txBody>
          <a:bodyPr>
            <a:noAutofit/>
          </a:bodyPr>
          <a:lstStyle/>
          <a:p>
            <a:pPr marL="0" indent="0" algn="ctr">
              <a:buNone/>
            </a:pPr>
            <a:r>
              <a:rPr lang="ru-RU" sz="2400" b="1" dirty="0" smtClean="0">
                <a:solidFill>
                  <a:srgbClr val="C00000"/>
                </a:solidFill>
              </a:rPr>
              <a:t>– </a:t>
            </a:r>
            <a:r>
              <a:rPr lang="ru-RU" sz="2400" b="1" dirty="0">
                <a:solidFill>
                  <a:srgbClr val="C00000"/>
                </a:solidFill>
              </a:rPr>
              <a:t>самый распространенный метод воспитания, но его эффективность во многом зависит от адекватности применения в конкретной </a:t>
            </a:r>
            <a:r>
              <a:rPr lang="ru-RU" sz="2400" b="1" dirty="0" smtClean="0">
                <a:solidFill>
                  <a:srgbClr val="C00000"/>
                </a:solidFill>
              </a:rPr>
              <a:t>жизненной </a:t>
            </a:r>
            <a:r>
              <a:rPr lang="ru-RU" sz="2400" b="1" dirty="0">
                <a:solidFill>
                  <a:srgbClr val="C00000"/>
                </a:solidFill>
              </a:rPr>
              <a:t>ситуации</a:t>
            </a:r>
            <a:r>
              <a:rPr lang="ru-RU" sz="2400" b="1" dirty="0" smtClean="0">
                <a:solidFill>
                  <a:srgbClr val="C00000"/>
                </a:solidFill>
              </a:rPr>
              <a:t>.</a:t>
            </a:r>
          </a:p>
          <a:p>
            <a:r>
              <a:rPr lang="ru-RU" sz="2400" i="1" dirty="0"/>
              <a:t>Похвала должна быть заслуженной.</a:t>
            </a:r>
            <a:r>
              <a:rPr lang="ru-RU" sz="2400" dirty="0"/>
              <a:t> Иногда родители начинают хвалить своих детей за естественное для их возраста поведение, например, если школьник самостоятельно ест или одевается. Поощрение надо использовать, когда ребенок прикладывает определенные усилия для того, чтобы что-то сделать (например, выучить стихотворение, приготовить ужин, помочь пожилой соседке и др.).</a:t>
            </a:r>
          </a:p>
        </p:txBody>
      </p:sp>
    </p:spTree>
    <p:extLst>
      <p:ext uri="{BB962C8B-B14F-4D97-AF65-F5344CB8AC3E}">
        <p14:creationId xmlns:p14="http://schemas.microsoft.com/office/powerpoint/2010/main" val="3125753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67944" y="309090"/>
            <a:ext cx="4680520" cy="1716360"/>
          </a:xfrm>
        </p:spPr>
        <p:txBody>
          <a:bodyPr/>
          <a:lstStyle/>
          <a:p>
            <a:pPr algn="ctr"/>
            <a:r>
              <a:rPr lang="ru-RU" dirty="0" smtClean="0">
                <a:solidFill>
                  <a:schemeClr val="accent1">
                    <a:lumMod val="60000"/>
                    <a:lumOff val="40000"/>
                  </a:schemeClr>
                </a:solidFill>
              </a:rPr>
              <a:t>Применение поощрений</a:t>
            </a:r>
            <a:endParaRPr lang="ru-RU" dirty="0">
              <a:solidFill>
                <a:schemeClr val="accent1">
                  <a:lumMod val="60000"/>
                  <a:lumOff val="40000"/>
                </a:schemeClr>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196937202"/>
              </p:ext>
            </p:extLst>
          </p:nvPr>
        </p:nvGraphicFramePr>
        <p:xfrm>
          <a:off x="323528" y="2033465"/>
          <a:ext cx="8496944" cy="4824535"/>
        </p:xfrm>
        <a:graphic>
          <a:graphicData uri="http://schemas.openxmlformats.org/drawingml/2006/table">
            <a:tbl>
              <a:tblPr firstRow="1" bandRow="1">
                <a:tableStyleId>{5C22544A-7EE6-4342-B048-85BDC9FD1C3A}</a:tableStyleId>
              </a:tblPr>
              <a:tblGrid>
                <a:gridCol w="4731804"/>
                <a:gridCol w="3765140"/>
              </a:tblGrid>
              <a:tr h="912750">
                <a:tc>
                  <a:txBody>
                    <a:bodyPr/>
                    <a:lstStyle/>
                    <a:p>
                      <a:r>
                        <a:rPr lang="ru-RU" dirty="0" smtClean="0"/>
                        <a:t>Эффективное поощрение</a:t>
                      </a:r>
                      <a:endParaRPr lang="ru-RU" dirty="0"/>
                    </a:p>
                  </a:txBody>
                  <a:tcPr/>
                </a:tc>
                <a:tc>
                  <a:txBody>
                    <a:bodyPr/>
                    <a:lstStyle/>
                    <a:p>
                      <a:r>
                        <a:rPr lang="ru-RU" dirty="0" smtClean="0"/>
                        <a:t>Неэффективное поощрение</a:t>
                      </a:r>
                      <a:endParaRPr lang="ru-RU" dirty="0"/>
                    </a:p>
                  </a:txBody>
                  <a:tcPr/>
                </a:tc>
              </a:tr>
              <a:tr h="912750">
                <a:tc>
                  <a:txBody>
                    <a:bodyPr/>
                    <a:lstStyle/>
                    <a:p>
                      <a:r>
                        <a:rPr lang="ru-RU" dirty="0" smtClean="0"/>
                        <a:t>Осуществляется систематически</a:t>
                      </a:r>
                      <a:endParaRPr lang="ru-RU" dirty="0"/>
                    </a:p>
                  </a:txBody>
                  <a:tcPr/>
                </a:tc>
                <a:tc>
                  <a:txBody>
                    <a:bodyPr/>
                    <a:lstStyle/>
                    <a:p>
                      <a:r>
                        <a:rPr lang="ru-RU" dirty="0" smtClean="0"/>
                        <a:t>Осуществляется время от времени</a:t>
                      </a:r>
                      <a:endParaRPr lang="ru-RU" dirty="0"/>
                    </a:p>
                  </a:txBody>
                  <a:tcPr/>
                </a:tc>
              </a:tr>
              <a:tr h="1303928">
                <a:tc>
                  <a:txBody>
                    <a:bodyPr/>
                    <a:lstStyle/>
                    <a:p>
                      <a:r>
                        <a:rPr lang="ru-RU" dirty="0" smtClean="0"/>
                        <a:t>Сопровождается пояснением, что именно заслуживает поощрения</a:t>
                      </a:r>
                      <a:endParaRPr lang="ru-RU" dirty="0"/>
                    </a:p>
                  </a:txBody>
                  <a:tcPr/>
                </a:tc>
                <a:tc>
                  <a:txBody>
                    <a:bodyPr/>
                    <a:lstStyle/>
                    <a:p>
                      <a:r>
                        <a:rPr lang="ru-RU" dirty="0" smtClean="0"/>
                        <a:t>Делается в общем, без специальных разъяснений</a:t>
                      </a:r>
                      <a:endParaRPr lang="ru-RU" dirty="0"/>
                    </a:p>
                  </a:txBody>
                  <a:tcPr/>
                </a:tc>
              </a:tr>
              <a:tr h="1695107">
                <a:tc>
                  <a:txBody>
                    <a:bodyPr/>
                    <a:lstStyle/>
                    <a:p>
                      <a:r>
                        <a:rPr lang="ru-RU" dirty="0" smtClean="0"/>
                        <a:t>Развивает умение организовывать свою деятельность</a:t>
                      </a:r>
                      <a:endParaRPr lang="ru-RU" dirty="0"/>
                    </a:p>
                  </a:txBody>
                  <a:tcPr/>
                </a:tc>
                <a:tc>
                  <a:txBody>
                    <a:bodyPr/>
                    <a:lstStyle/>
                    <a:p>
                      <a:r>
                        <a:rPr lang="ru-RU" dirty="0" smtClean="0"/>
                        <a:t>Информирует о результатах, не подчеркивая их значимости</a:t>
                      </a:r>
                      <a:endParaRPr lang="ru-RU" dirty="0"/>
                    </a:p>
                  </a:txBody>
                  <a:tcPr/>
                </a:tc>
              </a:tr>
            </a:tbl>
          </a:graphicData>
        </a:graphic>
      </p:graphicFrame>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3528" y="52221"/>
            <a:ext cx="3600400" cy="1989197"/>
          </a:xfrm>
          <a:prstGeom prst="rect">
            <a:avLst/>
          </a:prstGeom>
        </p:spPr>
      </p:pic>
    </p:spTree>
    <p:extLst>
      <p:ext uri="{BB962C8B-B14F-4D97-AF65-F5344CB8AC3E}">
        <p14:creationId xmlns:p14="http://schemas.microsoft.com/office/powerpoint/2010/main" val="42502646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863081" y="2132856"/>
            <a:ext cx="8280919" cy="4497702"/>
          </a:xfrm>
        </p:spPr>
        <p:txBody>
          <a:bodyPr>
            <a:normAutofit/>
          </a:bodyPr>
          <a:lstStyle/>
          <a:p>
            <a:r>
              <a:rPr lang="ru-RU" i="1" dirty="0"/>
              <a:t>Поощрение должно соответствовать приложенным усилиям.</a:t>
            </a:r>
            <a:r>
              <a:rPr lang="ru-RU" dirty="0"/>
              <a:t> Не стоит захваливать ребенка за то, что не составило для него труда: надо учитывать характер поступка, мотивацию, степень прилагаемых усилий.</a:t>
            </a:r>
          </a:p>
          <a:p>
            <a:r>
              <a:rPr lang="ru-RU" dirty="0"/>
              <a:t>Поощрения не должны быть очень частыми, чтобы не сформировать самоуверенность и эгоизм, и не быть крайне редкими, чтобы не создать заниженную самооценку. Любое поощрение должно быть уместным и объективным.</a:t>
            </a:r>
          </a:p>
          <a:p>
            <a:r>
              <a:rPr lang="ru-RU" dirty="0"/>
              <a:t>Дети очень хорошо чувствуют фальшь и не всегда верят дежурным словам «хороший, молодец, умница». Хваля ребенка, необходимо описать его действия как можно точнее, чтобы ребенок, а особенно подросток, понял, что именно он сделал хорошего.</a:t>
            </a:r>
          </a:p>
          <a:p>
            <a:endParaRPr lang="ru-RU" dirty="0"/>
          </a:p>
        </p:txBody>
      </p:sp>
    </p:spTree>
    <p:extLst>
      <p:ext uri="{BB962C8B-B14F-4D97-AF65-F5344CB8AC3E}">
        <p14:creationId xmlns:p14="http://schemas.microsoft.com/office/powerpoint/2010/main" val="98697301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187624" y="188640"/>
            <a:ext cx="7776864" cy="6669360"/>
          </a:xfrm>
        </p:spPr>
        <p:txBody>
          <a:bodyPr>
            <a:normAutofit fontScale="70000" lnSpcReduction="20000"/>
          </a:bodyPr>
          <a:lstStyle/>
          <a:p>
            <a:r>
              <a:rPr lang="ru-RU" i="1" dirty="0"/>
              <a:t>Детей младшего школьного возраста</a:t>
            </a:r>
            <a:r>
              <a:rPr lang="ru-RU" dirty="0"/>
              <a:t> надо стимулировать за успехи в учебе, помощь по дому, творческую работу, хорошее поведение, послушание, доброту и отзывчивость. Поощряем их похвалой, подарками, прогулками, поездками, походами, совместными играми и общением с друзьями.</a:t>
            </a:r>
          </a:p>
          <a:p>
            <a:r>
              <a:rPr lang="ru-RU" i="1" dirty="0"/>
              <a:t>В этот период все больше проявляется финансовая заинтересованность: «Купишь мне новую игру, и я буду убираться в своей комнате хоть каждый день». Детей значительно легче мотивировать на нужные поступки, обещая им купить что-то, чем повторять изо дня в день, какой у вас замечательный помощник. Такой способ поощрения все больше входит в нашу жизнь, но использовать его нужно очень осторожно: может случиться так, что ребенок станет требовать нужный ему материальный стимул за каждое свое «правильное» действие.</a:t>
            </a:r>
            <a:endParaRPr lang="ru-RU" dirty="0"/>
          </a:p>
          <a:p>
            <a:r>
              <a:rPr lang="ru-RU" i="1" dirty="0"/>
              <a:t>Подростков</a:t>
            </a:r>
            <a:r>
              <a:rPr lang="ru-RU" dirty="0"/>
              <a:t> следует поощрять за серьезное отношение к учебе, за помощь родителям, за наличие хобби, за личные достижения.</a:t>
            </a:r>
          </a:p>
          <a:p>
            <a:r>
              <a:rPr lang="ru-RU" dirty="0"/>
              <a:t>Подростки ценят похвалу, подарки и деньги, дополнительное время на пользование компьютером, расширение границ дозволенного, общение с друзьями.</a:t>
            </a:r>
          </a:p>
          <a:p>
            <a:r>
              <a:rPr lang="ru-RU" i="1" dirty="0"/>
              <a:t>Родители стараются контролировать время, проводимое детьми за компьютером, а потому дополнительные час-полтора на игры или «зависание в </a:t>
            </a:r>
            <a:r>
              <a:rPr lang="ru-RU" i="1" dirty="0" err="1"/>
              <a:t>соцсетях</a:t>
            </a:r>
            <a:r>
              <a:rPr lang="ru-RU" i="1" dirty="0"/>
              <a:t>» применяется сейчас как довольно действенное средство поощрения. Главное — не злоупотреблять им.</a:t>
            </a:r>
            <a:endParaRPr lang="ru-RU" dirty="0"/>
          </a:p>
          <a:p>
            <a:r>
              <a:rPr lang="ru-RU" i="1" dirty="0"/>
              <a:t>В период ранней юности</a:t>
            </a:r>
            <a:r>
              <a:rPr lang="ru-RU" dirty="0"/>
              <a:t> старшеклассников надо поощрять за ответственность, самостоятельность, за стремление к достижению целей, за помощь, за сознательные поступки и добросовестный труд.</a:t>
            </a:r>
          </a:p>
          <a:p>
            <a:r>
              <a:rPr lang="ru-RU" dirty="0"/>
              <a:t>Для юношей и девушек по-прежнему важна похвала, но не менее интересны для них деньги и подарки, расширение границ дозволенного, встречи и общение с друзьями.</a:t>
            </a:r>
          </a:p>
          <a:p>
            <a:r>
              <a:rPr lang="ru-RU" i="1" dirty="0"/>
              <a:t>Старшеклассники считают себя взрослыми, поэтому приветствуют расширение границ дозволенного. Разумно будет сначала установить строгие правила, а убедившись в том, что повзрослевшим детям на данном этапе можно доверять, понемногу ослаблять контроль и давать больше привилегий. Границы дозволенного будут зависеть от степени доверия.</a:t>
            </a:r>
            <a:endParaRPr lang="ru-RU" dirty="0"/>
          </a:p>
          <a:p>
            <a:r>
              <a:rPr lang="ru-RU" dirty="0"/>
              <a:t>Как мы видим, способов поощрения довольно много, и если использовать их творчески, учитывая возраст и особенности своего ребенка, то позитивный воспитательный эффект не заставит себя долго ждать.</a:t>
            </a:r>
          </a:p>
          <a:p>
            <a:endParaRPr lang="ru-RU" dirty="0"/>
          </a:p>
        </p:txBody>
      </p:sp>
    </p:spTree>
    <p:extLst>
      <p:ext uri="{BB962C8B-B14F-4D97-AF65-F5344CB8AC3E}">
        <p14:creationId xmlns:p14="http://schemas.microsoft.com/office/powerpoint/2010/main" val="33825642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03848" y="624110"/>
            <a:ext cx="5330552" cy="1280890"/>
          </a:xfrm>
        </p:spPr>
        <p:txBody>
          <a:bodyPr>
            <a:normAutofit/>
          </a:bodyPr>
          <a:lstStyle/>
          <a:p>
            <a:pPr algn="l"/>
            <a:r>
              <a:rPr lang="ru-RU" dirty="0" smtClean="0">
                <a:solidFill>
                  <a:schemeClr val="accent1">
                    <a:lumMod val="60000"/>
                    <a:lumOff val="40000"/>
                  </a:schemeClr>
                </a:solidFill>
              </a:rPr>
              <a:t>Сосредоточься!</a:t>
            </a:r>
            <a:r>
              <a:rPr lang="ru-RU" dirty="0"/>
              <a:t/>
            </a:r>
            <a:br>
              <a:rPr lang="ru-RU" dirty="0"/>
            </a:br>
            <a:endParaRPr lang="ru-RU" dirty="0"/>
          </a:p>
        </p:txBody>
      </p:sp>
      <p:sp>
        <p:nvSpPr>
          <p:cNvPr id="3" name="Объект 2"/>
          <p:cNvSpPr>
            <a:spLocks noGrp="1"/>
          </p:cNvSpPr>
          <p:nvPr>
            <p:ph idx="1"/>
          </p:nvPr>
        </p:nvSpPr>
        <p:spPr>
          <a:xfrm>
            <a:off x="179512" y="2132856"/>
            <a:ext cx="4399352" cy="4065315"/>
          </a:xfrm>
        </p:spPr>
        <p:txBody>
          <a:bodyPr>
            <a:normAutofit/>
          </a:bodyPr>
          <a:lstStyle/>
          <a:p>
            <a:pPr marL="0" indent="0" algn="ctr">
              <a:buNone/>
            </a:pPr>
            <a:r>
              <a:rPr lang="ru-RU" b="1" dirty="0" smtClean="0"/>
              <a:t>Умение</a:t>
            </a:r>
          </a:p>
          <a:p>
            <a:pPr marL="0" indent="0" algn="ctr">
              <a:buNone/>
            </a:pPr>
            <a:r>
              <a:rPr lang="ru-RU" b="1" dirty="0" smtClean="0"/>
              <a:t>концентрироваться </a:t>
            </a:r>
            <a:r>
              <a:rPr lang="ru-RU" dirty="0" smtClean="0"/>
              <a:t>—</a:t>
            </a:r>
          </a:p>
          <a:p>
            <a:pPr marL="0" indent="0" algn="ctr">
              <a:buNone/>
            </a:pPr>
            <a:r>
              <a:rPr lang="ru-RU" dirty="0" smtClean="0"/>
              <a:t> </a:t>
            </a:r>
            <a:r>
              <a:rPr lang="ru-RU" dirty="0"/>
              <a:t>это фундамент любой деятельности. На чем </a:t>
            </a:r>
            <a:endParaRPr lang="ru-RU" dirty="0" smtClean="0"/>
          </a:p>
          <a:p>
            <a:pPr marL="0" indent="0" algn="ctr">
              <a:buNone/>
            </a:pPr>
            <a:r>
              <a:rPr lang="ru-RU" dirty="0" smtClean="0"/>
              <a:t>человек </a:t>
            </a:r>
            <a:r>
              <a:rPr lang="ru-RU" dirty="0"/>
              <a:t>концентрируется, то и получает. Если </a:t>
            </a:r>
            <a:r>
              <a:rPr lang="ru-RU" dirty="0" smtClean="0"/>
              <a:t>он сосредоточен </a:t>
            </a:r>
            <a:r>
              <a:rPr lang="ru-RU" dirty="0"/>
              <a:t>на неудачах, он получает это. Если он </a:t>
            </a:r>
            <a:r>
              <a:rPr lang="ru-RU" dirty="0" smtClean="0"/>
              <a:t>сосредоточен на </a:t>
            </a:r>
            <a:r>
              <a:rPr lang="ru-RU" dirty="0"/>
              <a:t>том, чтобы сделать себя сильным, он становится сильным.</a:t>
            </a:r>
          </a:p>
          <a:p>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8864" y="2132857"/>
            <a:ext cx="4536536" cy="3888432"/>
          </a:xfrm>
          <a:prstGeom prst="rect">
            <a:avLst/>
          </a:prstGeom>
        </p:spPr>
      </p:pic>
    </p:spTree>
    <p:extLst>
      <p:ext uri="{BB962C8B-B14F-4D97-AF65-F5344CB8AC3E}">
        <p14:creationId xmlns:p14="http://schemas.microsoft.com/office/powerpoint/2010/main" val="3094791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03648" y="274638"/>
            <a:ext cx="7283152" cy="562074"/>
          </a:xfrm>
        </p:spPr>
        <p:txBody>
          <a:bodyPr>
            <a:normAutofit/>
          </a:bodyPr>
          <a:lstStyle/>
          <a:p>
            <a:r>
              <a:rPr lang="ru-RU" sz="2800" dirty="0">
                <a:solidFill>
                  <a:schemeClr val="accent1">
                    <a:lumMod val="60000"/>
                    <a:lumOff val="40000"/>
                  </a:schemeClr>
                </a:solidFill>
              </a:rPr>
              <a:t>П</a:t>
            </a:r>
            <a:r>
              <a:rPr lang="ru-RU" sz="2800" dirty="0" smtClean="0">
                <a:solidFill>
                  <a:schemeClr val="accent1">
                    <a:lumMod val="60000"/>
                    <a:lumOff val="40000"/>
                  </a:schemeClr>
                </a:solidFill>
              </a:rPr>
              <a:t>равила формулирования вопросов</a:t>
            </a:r>
            <a:endParaRPr lang="ru-RU" sz="2800" dirty="0">
              <a:solidFill>
                <a:schemeClr val="accent1">
                  <a:lumMod val="60000"/>
                  <a:lumOff val="40000"/>
                </a:schemeClr>
              </a:solidFill>
            </a:endParaRPr>
          </a:p>
        </p:txBody>
      </p:sp>
      <p:sp>
        <p:nvSpPr>
          <p:cNvPr id="3" name="Объект 2"/>
          <p:cNvSpPr>
            <a:spLocks noGrp="1"/>
          </p:cNvSpPr>
          <p:nvPr>
            <p:ph idx="1"/>
          </p:nvPr>
        </p:nvSpPr>
        <p:spPr>
          <a:xfrm>
            <a:off x="323527" y="980728"/>
            <a:ext cx="4824537" cy="5568574"/>
          </a:xfrm>
        </p:spPr>
        <p:txBody>
          <a:bodyPr>
            <a:normAutofit fontScale="25000" lnSpcReduction="20000"/>
          </a:bodyPr>
          <a:lstStyle/>
          <a:p>
            <a:endParaRPr lang="ru-RU" dirty="0"/>
          </a:p>
          <a:p>
            <a:pPr marL="0" indent="0">
              <a:buNone/>
            </a:pPr>
            <a:r>
              <a:rPr lang="ru-RU" sz="6800" b="1" dirty="0"/>
              <a:t>Правильные вопросы </a:t>
            </a:r>
            <a:r>
              <a:rPr lang="ru-RU" sz="6800" dirty="0"/>
              <a:t>начинаются со слов </a:t>
            </a:r>
            <a:r>
              <a:rPr lang="en-US" sz="6800" dirty="0"/>
              <a:t>«</a:t>
            </a:r>
            <a:r>
              <a:rPr lang="ru-RU" sz="6800" dirty="0"/>
              <a:t>что</a:t>
            </a:r>
            <a:r>
              <a:rPr lang="en-US" sz="6800" dirty="0"/>
              <a:t>», «</a:t>
            </a:r>
            <a:r>
              <a:rPr lang="ru-RU" sz="6800" dirty="0"/>
              <a:t>как</a:t>
            </a:r>
            <a:r>
              <a:rPr lang="en-US" sz="6800" dirty="0"/>
              <a:t>» </a:t>
            </a:r>
            <a:r>
              <a:rPr lang="ru-RU" sz="6800" dirty="0"/>
              <a:t>или </a:t>
            </a:r>
            <a:r>
              <a:rPr lang="en-US" sz="6800" dirty="0"/>
              <a:t>«</a:t>
            </a:r>
            <a:r>
              <a:rPr lang="ru-RU" sz="6800" dirty="0"/>
              <a:t>каким образом?»</a:t>
            </a:r>
          </a:p>
          <a:p>
            <a:pPr marL="0" indent="0">
              <a:buNone/>
            </a:pPr>
            <a:r>
              <a:rPr lang="ru-RU" sz="6800" b="1" dirty="0" smtClean="0"/>
              <a:t>ПВ</a:t>
            </a:r>
            <a:r>
              <a:rPr lang="ru-RU" sz="6800" dirty="0" smtClean="0"/>
              <a:t> </a:t>
            </a:r>
            <a:r>
              <a:rPr lang="ru-RU" sz="6800" dirty="0"/>
              <a:t>содержат личное местоимение </a:t>
            </a:r>
            <a:r>
              <a:rPr lang="en-US" sz="6800" dirty="0"/>
              <a:t>«</a:t>
            </a:r>
            <a:r>
              <a:rPr lang="ru-RU" sz="6800" dirty="0"/>
              <a:t>я</a:t>
            </a:r>
            <a:r>
              <a:rPr lang="en-US" sz="6800" dirty="0"/>
              <a:t>», </a:t>
            </a:r>
            <a:r>
              <a:rPr lang="ru-RU" sz="6800" dirty="0"/>
              <a:t>а не </a:t>
            </a:r>
            <a:r>
              <a:rPr lang="en-US" sz="6800" dirty="0"/>
              <a:t>«</a:t>
            </a:r>
            <a:r>
              <a:rPr lang="ru-RU" sz="6800" dirty="0"/>
              <a:t>они</a:t>
            </a:r>
            <a:r>
              <a:rPr lang="en-US" sz="6800" dirty="0"/>
              <a:t>»,</a:t>
            </a:r>
            <a:r>
              <a:rPr lang="ru-RU" sz="6800" dirty="0"/>
              <a:t> </a:t>
            </a:r>
            <a:r>
              <a:rPr lang="en-US" sz="6800" dirty="0"/>
              <a:t>«</a:t>
            </a:r>
            <a:r>
              <a:rPr lang="ru-RU" sz="6800" dirty="0"/>
              <a:t>мы</a:t>
            </a:r>
            <a:r>
              <a:rPr lang="en-US" sz="6800" dirty="0"/>
              <a:t>» </a:t>
            </a:r>
            <a:r>
              <a:rPr lang="ru-RU" sz="6800" dirty="0"/>
              <a:t>или </a:t>
            </a:r>
            <a:r>
              <a:rPr lang="en-US" sz="6800" dirty="0"/>
              <a:t>«</a:t>
            </a:r>
            <a:r>
              <a:rPr lang="ru-RU" sz="6800" dirty="0"/>
              <a:t>вы</a:t>
            </a:r>
            <a:r>
              <a:rPr lang="en-US" sz="6800" dirty="0"/>
              <a:t>», </a:t>
            </a:r>
            <a:r>
              <a:rPr lang="ru-RU" sz="6800" dirty="0"/>
              <a:t>потому </a:t>
            </a:r>
            <a:r>
              <a:rPr lang="ru-RU" sz="6800" dirty="0" smtClean="0"/>
              <a:t>что изменить </a:t>
            </a:r>
            <a:r>
              <a:rPr lang="ru-RU" sz="6800" dirty="0"/>
              <a:t>можно только себя.</a:t>
            </a:r>
          </a:p>
          <a:p>
            <a:pPr marL="0" indent="0">
              <a:buNone/>
            </a:pPr>
            <a:r>
              <a:rPr lang="ru-RU" sz="6800" b="1" dirty="0" smtClean="0"/>
              <a:t>ПВ</a:t>
            </a:r>
            <a:r>
              <a:rPr lang="ru-RU" sz="6800" dirty="0" smtClean="0"/>
              <a:t> </a:t>
            </a:r>
            <a:r>
              <a:rPr lang="ru-RU" sz="6800" dirty="0"/>
              <a:t>всегда во главу угла ставят поступки.</a:t>
            </a:r>
          </a:p>
          <a:p>
            <a:pPr marL="0" indent="0">
              <a:buNone/>
            </a:pPr>
            <a:r>
              <a:rPr lang="ru-RU" sz="6800" dirty="0" smtClean="0"/>
              <a:t>Предположим</a:t>
            </a:r>
            <a:r>
              <a:rPr lang="ru-RU" sz="6800" dirty="0"/>
              <a:t>, вас кто-то обидел</a:t>
            </a:r>
            <a:r>
              <a:rPr lang="ru-RU" sz="6800" b="1" dirty="0"/>
              <a:t>. </a:t>
            </a:r>
            <a:r>
              <a:rPr lang="ru-RU" sz="6800" b="1" dirty="0" smtClean="0"/>
              <a:t>НВ </a:t>
            </a:r>
            <a:r>
              <a:rPr lang="ru-RU" sz="6800" dirty="0"/>
              <a:t>могут звучать так: </a:t>
            </a:r>
            <a:r>
              <a:rPr lang="en-US" sz="6800" dirty="0"/>
              <a:t>«</a:t>
            </a:r>
            <a:r>
              <a:rPr lang="ru-RU" sz="6800" dirty="0"/>
              <a:t>Как он мог со мной так поступить?</a:t>
            </a:r>
            <a:r>
              <a:rPr lang="en-US" sz="6800" dirty="0"/>
              <a:t>», «</a:t>
            </a:r>
            <a:r>
              <a:rPr lang="ru-RU" sz="6800" dirty="0"/>
              <a:t>Почему это произошло именно со мной?</a:t>
            </a:r>
            <a:r>
              <a:rPr lang="en-US" sz="6800" dirty="0"/>
              <a:t>», «</a:t>
            </a:r>
            <a:r>
              <a:rPr lang="ru-RU" sz="6800" dirty="0"/>
              <a:t>Когда это все прекратится?</a:t>
            </a:r>
            <a:r>
              <a:rPr lang="en-US" sz="6800" dirty="0"/>
              <a:t>» </a:t>
            </a:r>
            <a:endParaRPr lang="ru-RU" sz="6800" dirty="0" smtClean="0"/>
          </a:p>
          <a:p>
            <a:pPr marL="0" indent="0">
              <a:buNone/>
            </a:pPr>
            <a:r>
              <a:rPr lang="ru-RU" sz="6800" b="1" dirty="0" smtClean="0"/>
              <a:t>НВ</a:t>
            </a:r>
            <a:r>
              <a:rPr lang="ru-RU" sz="6800" dirty="0" smtClean="0"/>
              <a:t> </a:t>
            </a:r>
            <a:r>
              <a:rPr lang="ru-RU" sz="6800" dirty="0"/>
              <a:t>переключают </a:t>
            </a:r>
            <a:r>
              <a:rPr lang="ru-RU" sz="6800" dirty="0" smtClean="0"/>
              <a:t>нас </a:t>
            </a:r>
            <a:r>
              <a:rPr lang="ru-RU" sz="6800" dirty="0"/>
              <a:t>в </a:t>
            </a:r>
            <a:r>
              <a:rPr lang="ru-RU" sz="6800" dirty="0" smtClean="0"/>
              <a:t>положение жертвы</a:t>
            </a:r>
            <a:r>
              <a:rPr lang="ru-RU" sz="6800" dirty="0"/>
              <a:t>. </a:t>
            </a:r>
            <a:r>
              <a:rPr lang="ru-RU" sz="6800" b="1" dirty="0" smtClean="0"/>
              <a:t>ПВ</a:t>
            </a:r>
            <a:r>
              <a:rPr lang="ru-RU" sz="6800" dirty="0" smtClean="0"/>
              <a:t> </a:t>
            </a:r>
            <a:r>
              <a:rPr lang="ru-RU" sz="6800" dirty="0"/>
              <a:t>позволяют взять личную ответственность за свою </a:t>
            </a:r>
            <a:r>
              <a:rPr lang="ru-RU" sz="6800" dirty="0" smtClean="0"/>
              <a:t>жизнь</a:t>
            </a:r>
            <a:r>
              <a:rPr lang="ru-RU" sz="6800" dirty="0"/>
              <a:t>:</a:t>
            </a:r>
          </a:p>
          <a:p>
            <a:pPr marL="0" indent="0">
              <a:buNone/>
            </a:pPr>
            <a:r>
              <a:rPr lang="en-US" sz="6800" dirty="0"/>
              <a:t>— </a:t>
            </a:r>
            <a:r>
              <a:rPr lang="ru-RU" sz="6800" dirty="0"/>
              <a:t>Чему этот случай должен научить меня?</a:t>
            </a:r>
          </a:p>
          <a:p>
            <a:pPr marL="0" indent="0">
              <a:buNone/>
            </a:pPr>
            <a:r>
              <a:rPr lang="en-US" sz="6800" dirty="0"/>
              <a:t>— </a:t>
            </a:r>
            <a:r>
              <a:rPr lang="ru-RU" sz="6800" dirty="0"/>
              <a:t>Какой урок я должен усвоить?</a:t>
            </a:r>
          </a:p>
          <a:p>
            <a:pPr marL="0" indent="0">
              <a:buNone/>
            </a:pPr>
            <a:r>
              <a:rPr lang="en-US" sz="6800" dirty="0"/>
              <a:t>— </a:t>
            </a:r>
            <a:r>
              <a:rPr lang="ru-RU" sz="6800" dirty="0"/>
              <a:t>Как сделать мои поступки осознанными и мудрыми?</a:t>
            </a:r>
          </a:p>
          <a:p>
            <a:pPr marL="0" indent="0">
              <a:buNone/>
            </a:pPr>
            <a:r>
              <a:rPr lang="en-US" sz="6800" dirty="0"/>
              <a:t>— </a:t>
            </a:r>
            <a:r>
              <a:rPr lang="ru-RU" sz="6800" dirty="0"/>
              <a:t>Как с помощью этой ситуации я могу стать лучше?</a:t>
            </a:r>
          </a:p>
          <a:p>
            <a:endParaRPr lang="ru-RU" dirty="0"/>
          </a:p>
        </p:txBody>
      </p:sp>
      <p:sp>
        <p:nvSpPr>
          <p:cNvPr id="4" name="Объект 2"/>
          <p:cNvSpPr txBox="1">
            <a:spLocks/>
          </p:cNvSpPr>
          <p:nvPr/>
        </p:nvSpPr>
        <p:spPr>
          <a:xfrm>
            <a:off x="5004047" y="980728"/>
            <a:ext cx="3970785" cy="4248473"/>
          </a:xfrm>
          <a:prstGeom prst="rect">
            <a:avLst/>
          </a:prstGeom>
        </p:spPr>
        <p:txBody>
          <a:bodyPr vert="horz" lIns="91440" tIns="45720" rIns="91440" bIns="45720" rtlCol="0">
            <a:normAutofit fontScale="62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7"/>
            <a:endParaRPr lang="ru-RU" dirty="0" smtClean="0"/>
          </a:p>
          <a:p>
            <a:pPr marL="0" indent="0">
              <a:buNone/>
            </a:pPr>
            <a:r>
              <a:rPr lang="ru-RU" b="1" dirty="0" smtClean="0">
                <a:solidFill>
                  <a:schemeClr val="accent1">
                    <a:lumMod val="60000"/>
                    <a:lumOff val="40000"/>
                  </a:schemeClr>
                </a:solidFill>
              </a:rPr>
              <a:t>НВ</a:t>
            </a:r>
            <a:r>
              <a:rPr lang="ru-RU" dirty="0" smtClean="0">
                <a:solidFill>
                  <a:schemeClr val="accent1">
                    <a:lumMod val="60000"/>
                    <a:lumOff val="40000"/>
                  </a:schemeClr>
                </a:solidFill>
              </a:rPr>
              <a:t> вопросы </a:t>
            </a:r>
            <a:r>
              <a:rPr lang="en-US" dirty="0" smtClean="0">
                <a:solidFill>
                  <a:schemeClr val="accent1">
                    <a:lumMod val="60000"/>
                    <a:lumOff val="40000"/>
                  </a:schemeClr>
                </a:solidFill>
              </a:rPr>
              <a:t>«</a:t>
            </a:r>
            <a:r>
              <a:rPr lang="ru-RU" dirty="0" smtClean="0">
                <a:solidFill>
                  <a:schemeClr val="accent1">
                    <a:lumMod val="60000"/>
                    <a:lumOff val="40000"/>
                  </a:schemeClr>
                </a:solidFill>
              </a:rPr>
              <a:t>почему</a:t>
            </a:r>
            <a:r>
              <a:rPr lang="en-US" dirty="0" smtClean="0">
                <a:solidFill>
                  <a:schemeClr val="accent1">
                    <a:lumMod val="60000"/>
                    <a:lumOff val="40000"/>
                  </a:schemeClr>
                </a:solidFill>
              </a:rPr>
              <a:t>», «</a:t>
            </a:r>
            <a:r>
              <a:rPr lang="ru-RU" dirty="0" smtClean="0">
                <a:solidFill>
                  <a:schemeClr val="accent1">
                    <a:lumMod val="60000"/>
                    <a:lumOff val="40000"/>
                  </a:schemeClr>
                </a:solidFill>
              </a:rPr>
              <a:t>когда</a:t>
            </a:r>
            <a:r>
              <a:rPr lang="en-US" dirty="0" smtClean="0">
                <a:solidFill>
                  <a:schemeClr val="accent1">
                    <a:lumMod val="60000"/>
                    <a:lumOff val="40000"/>
                  </a:schemeClr>
                </a:solidFill>
              </a:rPr>
              <a:t>» </a:t>
            </a:r>
            <a:r>
              <a:rPr lang="ru-RU" dirty="0" smtClean="0">
                <a:solidFill>
                  <a:schemeClr val="accent1">
                    <a:lumMod val="60000"/>
                    <a:lumOff val="40000"/>
                  </a:schemeClr>
                </a:solidFill>
              </a:rPr>
              <a:t>или </a:t>
            </a:r>
            <a:r>
              <a:rPr lang="en-US" dirty="0" smtClean="0">
                <a:solidFill>
                  <a:schemeClr val="accent1">
                    <a:lumMod val="60000"/>
                    <a:lumOff val="40000"/>
                  </a:schemeClr>
                </a:solidFill>
              </a:rPr>
              <a:t>«</a:t>
            </a:r>
            <a:r>
              <a:rPr lang="ru-RU" dirty="0" smtClean="0">
                <a:solidFill>
                  <a:schemeClr val="accent1">
                    <a:lumMod val="60000"/>
                    <a:lumOff val="40000"/>
                  </a:schemeClr>
                </a:solidFill>
              </a:rPr>
              <a:t>кто</a:t>
            </a:r>
            <a:r>
              <a:rPr lang="en-US" dirty="0" smtClean="0">
                <a:solidFill>
                  <a:schemeClr val="accent1">
                    <a:lumMod val="60000"/>
                    <a:lumOff val="40000"/>
                  </a:schemeClr>
                </a:solidFill>
              </a:rPr>
              <a:t>».</a:t>
            </a:r>
          </a:p>
          <a:p>
            <a:pPr marL="0" indent="0">
              <a:buNone/>
            </a:pPr>
            <a:r>
              <a:rPr lang="en-US" dirty="0" smtClean="0">
                <a:solidFill>
                  <a:schemeClr val="accent1">
                    <a:lumMod val="60000"/>
                    <a:lumOff val="40000"/>
                  </a:schemeClr>
                </a:solidFill>
              </a:rPr>
              <a:t>— </a:t>
            </a:r>
            <a:r>
              <a:rPr lang="ru-RU" dirty="0" smtClean="0">
                <a:solidFill>
                  <a:schemeClr val="accent1">
                    <a:lumMod val="60000"/>
                    <a:lumOff val="40000"/>
                  </a:schemeClr>
                </a:solidFill>
              </a:rPr>
              <a:t>Вопросы </a:t>
            </a:r>
            <a:r>
              <a:rPr lang="en-US" dirty="0" smtClean="0">
                <a:solidFill>
                  <a:schemeClr val="accent1">
                    <a:lumMod val="60000"/>
                    <a:lumOff val="40000"/>
                  </a:schemeClr>
                </a:solidFill>
              </a:rPr>
              <a:t>«</a:t>
            </a:r>
            <a:r>
              <a:rPr lang="ru-RU" dirty="0" smtClean="0">
                <a:solidFill>
                  <a:schemeClr val="accent1">
                    <a:lumMod val="60000"/>
                    <a:lumOff val="40000"/>
                  </a:schemeClr>
                </a:solidFill>
              </a:rPr>
              <a:t>почему</a:t>
            </a:r>
            <a:r>
              <a:rPr lang="en-US" dirty="0" smtClean="0">
                <a:solidFill>
                  <a:schemeClr val="accent1">
                    <a:lumMod val="60000"/>
                    <a:lumOff val="40000"/>
                  </a:schemeClr>
                </a:solidFill>
              </a:rPr>
              <a:t>» </a:t>
            </a:r>
            <a:r>
              <a:rPr lang="ru-RU" dirty="0" smtClean="0">
                <a:solidFill>
                  <a:schemeClr val="accent1">
                    <a:lumMod val="60000"/>
                    <a:lumOff val="40000"/>
                  </a:schemeClr>
                </a:solidFill>
              </a:rPr>
              <a:t>заставляют жаловаться и включают мышление жертвы: </a:t>
            </a:r>
            <a:r>
              <a:rPr lang="en-US" dirty="0" smtClean="0">
                <a:solidFill>
                  <a:schemeClr val="accent1">
                    <a:lumMod val="60000"/>
                    <a:lumOff val="40000"/>
                  </a:schemeClr>
                </a:solidFill>
              </a:rPr>
              <a:t>«</a:t>
            </a:r>
            <a:r>
              <a:rPr lang="ru-RU" dirty="0" smtClean="0">
                <a:solidFill>
                  <a:schemeClr val="accent1">
                    <a:lumMod val="60000"/>
                    <a:lumOff val="40000"/>
                  </a:schemeClr>
                </a:solidFill>
              </a:rPr>
              <a:t>Почему это происходит со мной?</a:t>
            </a:r>
            <a:r>
              <a:rPr lang="en-US" dirty="0" smtClean="0">
                <a:solidFill>
                  <a:schemeClr val="accent1">
                    <a:lumMod val="60000"/>
                    <a:lumOff val="40000"/>
                  </a:schemeClr>
                </a:solidFill>
              </a:rPr>
              <a:t>» </a:t>
            </a:r>
            <a:endParaRPr lang="ru-RU" dirty="0" smtClean="0">
              <a:solidFill>
                <a:schemeClr val="accent1">
                  <a:lumMod val="60000"/>
                  <a:lumOff val="40000"/>
                </a:schemeClr>
              </a:solidFill>
            </a:endParaRPr>
          </a:p>
          <a:p>
            <a:pPr marL="0" indent="0">
              <a:buNone/>
            </a:pPr>
            <a:r>
              <a:rPr lang="en-US" dirty="0" smtClean="0">
                <a:solidFill>
                  <a:schemeClr val="accent1">
                    <a:lumMod val="60000"/>
                    <a:lumOff val="40000"/>
                  </a:schemeClr>
                </a:solidFill>
              </a:rPr>
              <a:t>— </a:t>
            </a:r>
            <a:r>
              <a:rPr lang="ru-RU" dirty="0" smtClean="0">
                <a:solidFill>
                  <a:schemeClr val="accent1">
                    <a:lumMod val="60000"/>
                    <a:lumOff val="40000"/>
                  </a:schemeClr>
                </a:solidFill>
              </a:rPr>
              <a:t>Вопросы </a:t>
            </a:r>
            <a:r>
              <a:rPr lang="en-US" dirty="0" smtClean="0">
                <a:solidFill>
                  <a:schemeClr val="accent1">
                    <a:lumMod val="60000"/>
                    <a:lumOff val="40000"/>
                  </a:schemeClr>
                </a:solidFill>
              </a:rPr>
              <a:t>«</a:t>
            </a:r>
            <a:r>
              <a:rPr lang="ru-RU" dirty="0" smtClean="0">
                <a:solidFill>
                  <a:schemeClr val="accent1">
                    <a:lumMod val="60000"/>
                    <a:lumOff val="40000"/>
                  </a:schemeClr>
                </a:solidFill>
              </a:rPr>
              <a:t>когда</a:t>
            </a:r>
            <a:r>
              <a:rPr lang="en-US" dirty="0" smtClean="0">
                <a:solidFill>
                  <a:schemeClr val="accent1">
                    <a:lumMod val="60000"/>
                    <a:lumOff val="40000"/>
                  </a:schemeClr>
                </a:solidFill>
              </a:rPr>
              <a:t>» </a:t>
            </a:r>
            <a:r>
              <a:rPr lang="ru-RU" dirty="0" smtClean="0">
                <a:solidFill>
                  <a:schemeClr val="accent1">
                    <a:lumMod val="60000"/>
                    <a:lumOff val="40000"/>
                  </a:schemeClr>
                </a:solidFill>
              </a:rPr>
              <a:t>приводят к промедлению: </a:t>
            </a:r>
            <a:r>
              <a:rPr lang="en-US" dirty="0" smtClean="0">
                <a:solidFill>
                  <a:schemeClr val="accent1">
                    <a:lumMod val="60000"/>
                    <a:lumOff val="40000"/>
                  </a:schemeClr>
                </a:solidFill>
              </a:rPr>
              <a:t>«</a:t>
            </a:r>
            <a:r>
              <a:rPr lang="ru-RU" dirty="0" smtClean="0">
                <a:solidFill>
                  <a:schemeClr val="accent1">
                    <a:lumMod val="60000"/>
                    <a:lumOff val="40000"/>
                  </a:schemeClr>
                </a:solidFill>
              </a:rPr>
              <a:t>Когда же</a:t>
            </a:r>
          </a:p>
          <a:p>
            <a:pPr marL="0" indent="0">
              <a:buNone/>
            </a:pPr>
            <a:r>
              <a:rPr lang="ru-RU" dirty="0" smtClean="0">
                <a:solidFill>
                  <a:schemeClr val="accent1">
                    <a:lumMod val="60000"/>
                    <a:lumOff val="40000"/>
                  </a:schemeClr>
                </a:solidFill>
              </a:rPr>
              <a:t>они свяжутся со мной?</a:t>
            </a:r>
            <a:r>
              <a:rPr lang="en-US" dirty="0" smtClean="0">
                <a:solidFill>
                  <a:schemeClr val="accent1">
                    <a:lumMod val="60000"/>
                    <a:lumOff val="40000"/>
                  </a:schemeClr>
                </a:solidFill>
              </a:rPr>
              <a:t>» </a:t>
            </a:r>
            <a:endParaRPr lang="ru-RU" dirty="0" smtClean="0">
              <a:solidFill>
                <a:schemeClr val="accent1">
                  <a:lumMod val="60000"/>
                  <a:lumOff val="40000"/>
                </a:schemeClr>
              </a:solidFill>
            </a:endParaRPr>
          </a:p>
          <a:p>
            <a:pPr marL="0" indent="0">
              <a:buNone/>
            </a:pPr>
            <a:r>
              <a:rPr lang="en-US" dirty="0" smtClean="0">
                <a:solidFill>
                  <a:schemeClr val="accent1">
                    <a:lumMod val="60000"/>
                    <a:lumOff val="40000"/>
                  </a:schemeClr>
                </a:solidFill>
              </a:rPr>
              <a:t>— </a:t>
            </a:r>
            <a:r>
              <a:rPr lang="ru-RU" dirty="0" smtClean="0">
                <a:solidFill>
                  <a:schemeClr val="accent1">
                    <a:lumMod val="60000"/>
                    <a:lumOff val="40000"/>
                  </a:schemeClr>
                </a:solidFill>
              </a:rPr>
              <a:t>Вопросы </a:t>
            </a:r>
            <a:r>
              <a:rPr lang="en-US" dirty="0" smtClean="0">
                <a:solidFill>
                  <a:schemeClr val="accent1">
                    <a:lumMod val="60000"/>
                    <a:lumOff val="40000"/>
                  </a:schemeClr>
                </a:solidFill>
              </a:rPr>
              <a:t>«</a:t>
            </a:r>
            <a:r>
              <a:rPr lang="ru-RU" dirty="0" smtClean="0">
                <a:solidFill>
                  <a:schemeClr val="accent1">
                    <a:lumMod val="60000"/>
                    <a:lumOff val="40000"/>
                  </a:schemeClr>
                </a:solidFill>
              </a:rPr>
              <a:t>кто</a:t>
            </a:r>
            <a:r>
              <a:rPr lang="en-US" dirty="0" smtClean="0">
                <a:solidFill>
                  <a:schemeClr val="accent1">
                    <a:lumMod val="60000"/>
                    <a:lumOff val="40000"/>
                  </a:schemeClr>
                </a:solidFill>
              </a:rPr>
              <a:t>» </a:t>
            </a:r>
            <a:r>
              <a:rPr lang="ru-RU" dirty="0" smtClean="0">
                <a:solidFill>
                  <a:schemeClr val="accent1">
                    <a:lumMod val="60000"/>
                    <a:lumOff val="40000"/>
                  </a:schemeClr>
                </a:solidFill>
              </a:rPr>
              <a:t>заставляют обвинять других: </a:t>
            </a:r>
            <a:r>
              <a:rPr lang="en-US" dirty="0" smtClean="0">
                <a:solidFill>
                  <a:schemeClr val="accent1">
                    <a:lumMod val="60000"/>
                    <a:lumOff val="40000"/>
                  </a:schemeClr>
                </a:solidFill>
              </a:rPr>
              <a:t>«</a:t>
            </a:r>
            <a:r>
              <a:rPr lang="ru-RU" dirty="0" smtClean="0">
                <a:solidFill>
                  <a:schemeClr val="accent1">
                    <a:lumMod val="60000"/>
                    <a:lumOff val="40000"/>
                  </a:schemeClr>
                </a:solidFill>
              </a:rPr>
              <a:t>Кто виноват?</a:t>
            </a:r>
            <a:r>
              <a:rPr lang="en-US" dirty="0" smtClean="0">
                <a:solidFill>
                  <a:schemeClr val="accent1">
                    <a:lumMod val="60000"/>
                    <a:lumOff val="40000"/>
                  </a:schemeClr>
                </a:solidFill>
              </a:rPr>
              <a:t>» </a:t>
            </a:r>
            <a:endParaRPr lang="ru-RU" dirty="0" smtClean="0">
              <a:solidFill>
                <a:schemeClr val="accent1">
                  <a:lumMod val="60000"/>
                  <a:lumOff val="40000"/>
                </a:schemeClr>
              </a:solidFill>
            </a:endParaRPr>
          </a:p>
          <a:p>
            <a:endParaRPr lang="ru-RU" dirty="0"/>
          </a:p>
        </p:txBody>
      </p:sp>
      <p:sp>
        <p:nvSpPr>
          <p:cNvPr id="5" name="Прямоугольник 4"/>
          <p:cNvSpPr/>
          <p:nvPr/>
        </p:nvSpPr>
        <p:spPr>
          <a:xfrm>
            <a:off x="5004047" y="5071974"/>
            <a:ext cx="3888433" cy="1754326"/>
          </a:xfrm>
          <a:prstGeom prst="rect">
            <a:avLst/>
          </a:prstGeom>
        </p:spPr>
        <p:txBody>
          <a:bodyPr wrap="square">
            <a:spAutoFit/>
          </a:bodyPr>
          <a:lstStyle/>
          <a:p>
            <a:r>
              <a:rPr lang="ru-RU" dirty="0"/>
              <a:t>У ребенка трудности в школе.</a:t>
            </a:r>
          </a:p>
          <a:p>
            <a:r>
              <a:rPr lang="ru-RU" b="1" dirty="0"/>
              <a:t>НВ: </a:t>
            </a:r>
            <a:r>
              <a:rPr lang="ru-RU" dirty="0"/>
              <a:t>Почему в этих школах все так непродуманно организовано?</a:t>
            </a:r>
          </a:p>
          <a:p>
            <a:r>
              <a:rPr lang="ru-RU" b="1" dirty="0"/>
              <a:t>ПВ</a:t>
            </a:r>
            <a:r>
              <a:rPr lang="en-US" b="1" dirty="0"/>
              <a:t>:</a:t>
            </a:r>
            <a:r>
              <a:rPr lang="en-US" dirty="0"/>
              <a:t> </a:t>
            </a:r>
            <a:r>
              <a:rPr lang="ru-RU" dirty="0"/>
              <a:t>Как помочь ребенку добиться успеха?</a:t>
            </a:r>
          </a:p>
        </p:txBody>
      </p:sp>
    </p:spTree>
    <p:extLst>
      <p:ext uri="{BB962C8B-B14F-4D97-AF65-F5344CB8AC3E}">
        <p14:creationId xmlns:p14="http://schemas.microsoft.com/office/powerpoint/2010/main" val="27224118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457200" y="274638"/>
            <a:ext cx="8686800" cy="5851525"/>
          </a:xfrm>
        </p:spPr>
        <p:txBody>
          <a:bodyPr>
            <a:noAutofit/>
          </a:bodyPr>
          <a:lstStyle/>
          <a:p>
            <a:pPr marL="0" indent="0">
              <a:buNone/>
            </a:pPr>
            <a:r>
              <a:rPr lang="ru-RU" sz="1600" b="1" dirty="0"/>
              <a:t>1.</a:t>
            </a:r>
            <a:r>
              <a:rPr lang="ru-RU" sz="1600" dirty="0"/>
              <a:t> </a:t>
            </a:r>
            <a:r>
              <a:rPr lang="ru-RU" sz="1600" b="1" dirty="0"/>
              <a:t>Будьте образцом для подражания.</a:t>
            </a:r>
            <a:r>
              <a:rPr lang="ru-RU" sz="1600" dirty="0"/>
              <a:t> Используйте для воспитания свое собственное поведение. </a:t>
            </a:r>
            <a:endParaRPr lang="ru-RU" sz="1600" dirty="0" smtClean="0"/>
          </a:p>
          <a:p>
            <a:pPr marL="0" indent="0">
              <a:buNone/>
            </a:pPr>
            <a:r>
              <a:rPr lang="ru-RU" sz="1600" b="1" dirty="0" smtClean="0"/>
              <a:t>2</a:t>
            </a:r>
            <a:r>
              <a:rPr lang="ru-RU" sz="1600" b="1" dirty="0"/>
              <a:t>. Покажите ребенку, что вы чувствуете.</a:t>
            </a:r>
            <a:r>
              <a:rPr lang="ru-RU" sz="1600" dirty="0"/>
              <a:t> Если честно рассказать ребенку, как его поведение влияет на вас, он увидит в этом отражение собственных чувств и быстрее поймет вас. Если вы начинаете предложения со слов «я» или «мне», </a:t>
            </a:r>
            <a:r>
              <a:rPr lang="ru-RU" sz="1600" dirty="0" smtClean="0"/>
              <a:t>ему </a:t>
            </a:r>
            <a:r>
              <a:rPr lang="ru-RU" sz="1600" dirty="0"/>
              <a:t>будет проще увидеть вещи с вашей точки зрения. Например, «Я огорчен, что из-за шума не могу говорить по телефону, веди себя тише, пожалуйста». Это работает и в обратную сторону: «Я так рада, что ты </a:t>
            </a:r>
            <a:r>
              <a:rPr lang="ru-RU" sz="1600" dirty="0" smtClean="0"/>
              <a:t>полил цветы, </a:t>
            </a:r>
            <a:r>
              <a:rPr lang="ru-RU" sz="1600" dirty="0"/>
              <a:t>ты молодец».</a:t>
            </a:r>
          </a:p>
          <a:p>
            <a:pPr marL="0" indent="0">
              <a:buNone/>
            </a:pPr>
            <a:r>
              <a:rPr lang="ru-RU" sz="1600" b="1" dirty="0"/>
              <a:t>3. Замечайте хорошее поведение и говорите ребенку об этом.</a:t>
            </a:r>
            <a:r>
              <a:rPr lang="ru-RU" sz="1600" dirty="0"/>
              <a:t> Если </a:t>
            </a:r>
            <a:r>
              <a:rPr lang="ru-RU" sz="1600" dirty="0" smtClean="0"/>
              <a:t>ребенок </a:t>
            </a:r>
            <a:r>
              <a:rPr lang="ru-RU" sz="1600" dirty="0"/>
              <a:t>ведет себя так, как вам хотелось бы, не скупитесь на положительные отзывы. </a:t>
            </a:r>
            <a:r>
              <a:rPr lang="ru-RU" sz="1600" b="1" dirty="0" smtClean="0"/>
              <a:t>Важно </a:t>
            </a:r>
            <a:r>
              <a:rPr lang="ru-RU" sz="1600" b="1" dirty="0"/>
              <a:t>помнить:</a:t>
            </a:r>
            <a:r>
              <a:rPr lang="ru-RU" sz="1600" dirty="0"/>
              <a:t> даже негативное внимание (упреки и ругань) для детей важнее, чем его отсутствие. А значит, если их не хвалят, они могут провоцировать вашу реакцию плохим поведением. Поэтому так важно стараться делать больше положительных комментариев, чем негативных замечаний.</a:t>
            </a:r>
          </a:p>
          <a:p>
            <a:pPr marL="0" indent="0">
              <a:buNone/>
            </a:pPr>
            <a:r>
              <a:rPr lang="ru-RU" sz="1600" b="1" dirty="0"/>
              <a:t>4. Опускайтесь до уровня ребенка.</a:t>
            </a:r>
            <a:r>
              <a:rPr lang="ru-RU" sz="1600" dirty="0"/>
              <a:t> В буквальном смысле — постарайтесь присаживаться, когда говорите с ним, чтобы ваши глаза были на одном уровне. </a:t>
            </a:r>
            <a:endParaRPr lang="ru-RU" sz="1600" dirty="0" smtClean="0"/>
          </a:p>
          <a:p>
            <a:pPr marL="0" indent="0">
              <a:buNone/>
            </a:pPr>
            <a:r>
              <a:rPr lang="ru-RU" sz="1600" b="1" dirty="0" smtClean="0"/>
              <a:t>5</a:t>
            </a:r>
            <a:r>
              <a:rPr lang="ru-RU" sz="1600" b="1" dirty="0"/>
              <a:t>.</a:t>
            </a:r>
            <a:r>
              <a:rPr lang="ru-RU" sz="1600" dirty="0"/>
              <a:t> </a:t>
            </a:r>
            <a:r>
              <a:rPr lang="ru-RU" sz="1600" b="1" dirty="0"/>
              <a:t>Слушайте активно.</a:t>
            </a:r>
            <a:r>
              <a:rPr lang="ru-RU" sz="1600" dirty="0"/>
              <a:t> Можно кивать, когда ребенок пытается донести до вас свою мысль, и повторять то, что он, по вашему мнению, чувствует. Например, «Похоже, тебе очень </a:t>
            </a:r>
            <a:r>
              <a:rPr lang="ru-RU" sz="1600" dirty="0" smtClean="0"/>
              <a:t>грустно». </a:t>
            </a:r>
            <a:r>
              <a:rPr lang="ru-RU" sz="1600" dirty="0"/>
              <a:t>Такой отклик помогает </a:t>
            </a:r>
            <a:r>
              <a:rPr lang="ru-RU" sz="1600" dirty="0" smtClean="0"/>
              <a:t>детям </a:t>
            </a:r>
            <a:r>
              <a:rPr lang="ru-RU" sz="1600" dirty="0"/>
              <a:t>справиться с негативными эмоциями, такими, как разочарование, которые могут привести к плохому поведению. Активное слушание также позволяет ребенку почувствовать, что с его мнением считаются, а это тоже немалый вклад в его психологический комфорт</a:t>
            </a:r>
            <a:r>
              <a:rPr lang="ru-RU" sz="1600" dirty="0" smtClean="0"/>
              <a:t>.</a:t>
            </a:r>
            <a:endParaRPr lang="ru-RU" sz="1600" dirty="0"/>
          </a:p>
        </p:txBody>
      </p:sp>
    </p:spTree>
    <p:extLst>
      <p:ext uri="{BB962C8B-B14F-4D97-AF65-F5344CB8AC3E}">
        <p14:creationId xmlns:p14="http://schemas.microsoft.com/office/powerpoint/2010/main" val="34992255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a:xfrm>
            <a:off x="179512" y="116632"/>
            <a:ext cx="8856984" cy="6624736"/>
          </a:xfrm>
        </p:spPr>
        <p:txBody>
          <a:bodyPr>
            <a:normAutofit fontScale="25000" lnSpcReduction="20000"/>
          </a:bodyPr>
          <a:lstStyle/>
          <a:p>
            <a:pPr marL="0" indent="0">
              <a:buNone/>
            </a:pPr>
            <a:r>
              <a:rPr lang="ru-RU" sz="9600" b="1" dirty="0"/>
              <a:t>6.</a:t>
            </a:r>
            <a:r>
              <a:rPr lang="ru-RU" sz="9600" dirty="0"/>
              <a:t> </a:t>
            </a:r>
            <a:r>
              <a:rPr lang="ru-RU" sz="9600" b="1" dirty="0"/>
              <a:t>Выполняйте обещания.</a:t>
            </a:r>
            <a:r>
              <a:rPr lang="ru-RU" sz="9600" dirty="0"/>
              <a:t> Когда вы выполняете свои обещания (как хорошие, так и плохие), ребенок учится доверию и уважению. Он понимает, что родители не подведут, если пообещали что-то хорошее, и не будет испытывать вас на прочность, если вы четко объяснили последствия плохого поведения. </a:t>
            </a:r>
            <a:endParaRPr lang="ru-RU" sz="9600" dirty="0" smtClean="0"/>
          </a:p>
          <a:p>
            <a:pPr marL="0" indent="0">
              <a:buNone/>
            </a:pPr>
            <a:r>
              <a:rPr lang="ru-RU" sz="9600" b="1" dirty="0" smtClean="0"/>
              <a:t>7</a:t>
            </a:r>
            <a:r>
              <a:rPr lang="ru-RU" sz="9600" b="1" dirty="0"/>
              <a:t>. Создайте среду для хорошего поведения.</a:t>
            </a:r>
            <a:r>
              <a:rPr lang="ru-RU" sz="9600" dirty="0"/>
              <a:t> </a:t>
            </a:r>
            <a:r>
              <a:rPr lang="ru-RU" sz="9600" dirty="0" smtClean="0"/>
              <a:t> Родители </a:t>
            </a:r>
            <a:r>
              <a:rPr lang="ru-RU" sz="9600" dirty="0"/>
              <a:t>могут сформировать такое окружение, которое </a:t>
            </a:r>
            <a:r>
              <a:rPr lang="ru-RU" sz="9600" dirty="0" smtClean="0"/>
              <a:t>поможет </a:t>
            </a:r>
            <a:r>
              <a:rPr lang="ru-RU" sz="9600" dirty="0"/>
              <a:t>вести себя хорошо. Например, обеспечить, чтобы вокруг ребенка было достаточно предметов, с которыми можно играть. И наоборот — вещи, которые он может сломать или которые могут нанести ему вред, должны быть вне досягаемости ребенка. </a:t>
            </a:r>
            <a:endParaRPr lang="ru-RU" sz="9600" dirty="0" smtClean="0"/>
          </a:p>
          <a:p>
            <a:pPr marL="0" indent="0">
              <a:buNone/>
            </a:pPr>
            <a:r>
              <a:rPr lang="ru-RU" sz="9600" b="1" dirty="0" smtClean="0"/>
              <a:t>8</a:t>
            </a:r>
            <a:r>
              <a:rPr lang="ru-RU" sz="9600" b="1" dirty="0"/>
              <a:t>.</a:t>
            </a:r>
            <a:r>
              <a:rPr lang="ru-RU" sz="9600" dirty="0"/>
              <a:t> </a:t>
            </a:r>
            <a:r>
              <a:rPr lang="ru-RU" sz="9600" b="1" dirty="0"/>
              <a:t>Выбирайте, на что реагировать.</a:t>
            </a:r>
            <a:r>
              <a:rPr lang="ru-RU" sz="9600" dirty="0"/>
              <a:t> Прежде чем вмешаться в то, чем сейчас занят ребенок — особенно перед тем, как сказать «нет» или «прекрати» — спросите себя, действительно ли это так важно. Сведя к минимуму требования, запреты и замечания, вы снижаете риск возникновения конфликтов. Конечно, правила и ограничения важны, но старайтесь применять их только в действительно важных случаях</a:t>
            </a:r>
            <a:r>
              <a:rPr lang="ru-RU" sz="9600" dirty="0" smtClean="0"/>
              <a:t>.</a:t>
            </a:r>
            <a:endParaRPr lang="ru-RU" sz="9600" dirty="0"/>
          </a:p>
        </p:txBody>
      </p:sp>
    </p:spTree>
    <p:extLst>
      <p:ext uri="{BB962C8B-B14F-4D97-AF65-F5344CB8AC3E}">
        <p14:creationId xmlns:p14="http://schemas.microsoft.com/office/powerpoint/2010/main" val="41471158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a:xfrm>
            <a:off x="457200" y="274638"/>
            <a:ext cx="8579296" cy="6466730"/>
          </a:xfrm>
        </p:spPr>
        <p:txBody>
          <a:bodyPr>
            <a:normAutofit/>
          </a:bodyPr>
          <a:lstStyle/>
          <a:p>
            <a:pPr marL="0" indent="0">
              <a:buNone/>
            </a:pPr>
            <a:r>
              <a:rPr lang="ru-RU" b="1" dirty="0"/>
              <a:t>9. Сохраняйте твердость, когда ребенок ноет.</a:t>
            </a:r>
            <a:r>
              <a:rPr lang="ru-RU" dirty="0"/>
              <a:t> Если вы сдадитесь в ситуации, когда малыш что-то выпрашивает, то в следующий раз он снова может прибегнуть к нытью — ведь это работает. «Нет» означает «нет», без вариантов, поэтому не произносите это слово, если на самом деле не имеете этого в виду. Также важно, чтобы родители были солидарны в своих запретах.</a:t>
            </a:r>
          </a:p>
          <a:p>
            <a:pPr marL="0" indent="0">
              <a:buNone/>
            </a:pPr>
            <a:r>
              <a:rPr lang="ru-RU" b="1" dirty="0"/>
              <a:t>10. Правила должны быть простыми и понятными.</a:t>
            </a:r>
            <a:r>
              <a:rPr lang="ru-RU" dirty="0"/>
              <a:t> Если вы дадите четкие инструкции простыми словами, ребенок будет знать, чего от него ожидают. «Пожалуйста, держи меня за руку, когда мы переходим дорогу». </a:t>
            </a:r>
          </a:p>
          <a:p>
            <a:pPr marL="0" indent="0">
              <a:buNone/>
            </a:pPr>
            <a:r>
              <a:rPr lang="ru-RU" b="1" dirty="0"/>
              <a:t>11. Готовьтесь к сложным ситуациям заранее.</a:t>
            </a:r>
            <a:r>
              <a:rPr lang="ru-RU" dirty="0"/>
              <a:t> Одновременно присматривать за ребенком и заниматься повседневными делами сложно. Объясните ему, почему ваши дела важны, и дайте время подготовиться к смене деятельности, чтобы избежать конфликта.</a:t>
            </a:r>
          </a:p>
          <a:p>
            <a:pPr marL="0" indent="0">
              <a:buNone/>
            </a:pPr>
            <a:r>
              <a:rPr lang="ru-RU" b="1" dirty="0"/>
              <a:t>12. Сделайте так, чтобы ребенок чувствовал себя важным.</a:t>
            </a:r>
            <a:r>
              <a:rPr lang="ru-RU" dirty="0"/>
              <a:t> Ребенок может справляться с несложными повседневными обязанностями по дому. Это поможет ему чувствовать свою значимость в семье и уменьшит проявления плохого поведения. А ваша регулярная похвала укрепит его самооценку.</a:t>
            </a:r>
          </a:p>
          <a:p>
            <a:endParaRPr lang="ru-RU" dirty="0"/>
          </a:p>
          <a:p>
            <a:endParaRPr lang="ru-RU" dirty="0"/>
          </a:p>
          <a:p>
            <a:endParaRPr lang="ru-RU" dirty="0"/>
          </a:p>
        </p:txBody>
      </p:sp>
    </p:spTree>
    <p:extLst>
      <p:ext uri="{BB962C8B-B14F-4D97-AF65-F5344CB8AC3E}">
        <p14:creationId xmlns:p14="http://schemas.microsoft.com/office/powerpoint/2010/main" val="7362151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Использование </a:t>
            </a:r>
            <a:r>
              <a:rPr lang="ru-RU" dirty="0"/>
              <a:t>таблицы очков для поощрения хорошего </a:t>
            </a:r>
            <a:r>
              <a:rPr lang="ru-RU" dirty="0" smtClean="0"/>
              <a:t>поведения</a:t>
            </a:r>
            <a:endParaRPr lang="ru-RU"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889582" y="1700807"/>
            <a:ext cx="2704499" cy="4968553"/>
          </a:xfr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616" y="2216092"/>
            <a:ext cx="5879118" cy="4176464"/>
          </a:xfrm>
          <a:prstGeom prst="rect">
            <a:avLst/>
          </a:prstGeom>
        </p:spPr>
      </p:pic>
    </p:spTree>
    <p:extLst>
      <p:ext uri="{BB962C8B-B14F-4D97-AF65-F5344CB8AC3E}">
        <p14:creationId xmlns:p14="http://schemas.microsoft.com/office/powerpoint/2010/main" val="40500678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59632" y="274638"/>
            <a:ext cx="7427168" cy="1786210"/>
          </a:xfrm>
        </p:spPr>
        <p:txBody>
          <a:bodyPr>
            <a:normAutofit fontScale="90000"/>
          </a:bodyPr>
          <a:lstStyle/>
          <a:p>
            <a:pPr lvl="0" algn="r" fontAlgn="base">
              <a:spcAft>
                <a:spcPct val="0"/>
              </a:spcAft>
            </a:pPr>
            <a:r>
              <a:rPr lang="ru-RU" altLang="ru-RU" sz="2400" b="1" dirty="0">
                <a:solidFill>
                  <a:schemeClr val="accent1">
                    <a:lumMod val="60000"/>
                    <a:lumOff val="40000"/>
                  </a:schemeClr>
                </a:solidFill>
                <a:latin typeface="Arial" panose="020B0604020202020204" pitchFamily="34" charset="0"/>
              </a:rPr>
              <a:t>Что такое семья? Люди, которым ты нужен. В радости и горе, в мелочах или целом, они приходят в нужную минуту и остаются с тобой, несмотря ни на что</a:t>
            </a:r>
            <a:r>
              <a:rPr lang="ru-RU" altLang="ru-RU" sz="2400" b="1" dirty="0" smtClean="0">
                <a:solidFill>
                  <a:schemeClr val="accent1">
                    <a:lumMod val="60000"/>
                    <a:lumOff val="40000"/>
                  </a:schemeClr>
                </a:solidFill>
                <a:latin typeface="Arial" panose="020B0604020202020204" pitchFamily="34" charset="0"/>
              </a:rPr>
              <a:t>.</a:t>
            </a:r>
            <a:r>
              <a:rPr lang="ru-RU" altLang="ru-RU" sz="2400" b="1" dirty="0">
                <a:solidFill>
                  <a:schemeClr val="accent1">
                    <a:lumMod val="60000"/>
                    <a:lumOff val="40000"/>
                  </a:schemeClr>
                </a:solidFill>
                <a:latin typeface="Arial" panose="020B0604020202020204" pitchFamily="34" charset="0"/>
              </a:rPr>
              <a:t/>
            </a:r>
            <a:br>
              <a:rPr lang="ru-RU" altLang="ru-RU" sz="2400" b="1" dirty="0">
                <a:solidFill>
                  <a:schemeClr val="accent1">
                    <a:lumMod val="60000"/>
                    <a:lumOff val="40000"/>
                  </a:schemeClr>
                </a:solidFill>
                <a:latin typeface="Arial" panose="020B0604020202020204" pitchFamily="34" charset="0"/>
              </a:rPr>
            </a:br>
            <a:r>
              <a:rPr lang="ru-RU" altLang="ru-RU" sz="2400" i="1" dirty="0">
                <a:solidFill>
                  <a:schemeClr val="tx1"/>
                </a:solidFill>
                <a:latin typeface="Arial" panose="020B0604020202020204" pitchFamily="34" charset="0"/>
              </a:rPr>
              <a:t>Сара </a:t>
            </a:r>
            <a:r>
              <a:rPr lang="ru-RU" altLang="ru-RU" sz="2400" i="1" dirty="0" err="1">
                <a:solidFill>
                  <a:schemeClr val="tx1"/>
                </a:solidFill>
                <a:latin typeface="Arial" panose="020B0604020202020204" pitchFamily="34" charset="0"/>
              </a:rPr>
              <a:t>Дессен</a:t>
            </a:r>
            <a:endParaRPr lang="ru-RU" i="1" dirty="0">
              <a:solidFill>
                <a:schemeClr val="tx1"/>
              </a:solidFill>
            </a:endParaRP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63688" y="2346630"/>
            <a:ext cx="6588224" cy="4374993"/>
          </a:xfrm>
          <a:prstGeom prst="rect">
            <a:avLst/>
          </a:prstGeom>
        </p:spPr>
      </p:pic>
      <p:sp>
        <p:nvSpPr>
          <p:cNvPr id="6" name="Объект 5"/>
          <p:cNvSpPr>
            <a:spLocks noGrp="1"/>
          </p:cNvSpPr>
          <p:nvPr>
            <p:ph idx="1"/>
          </p:nvPr>
        </p:nvSpPr>
        <p:spPr/>
        <p:txBody>
          <a:bodyPr/>
          <a:lstStyle/>
          <a:p>
            <a:endParaRPr lang="ru-RU" dirty="0"/>
          </a:p>
        </p:txBody>
      </p:sp>
    </p:spTree>
    <p:extLst>
      <p:ext uri="{BB962C8B-B14F-4D97-AF65-F5344CB8AC3E}">
        <p14:creationId xmlns:p14="http://schemas.microsoft.com/office/powerpoint/2010/main" val="111092162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dirty="0"/>
          </a:p>
        </p:txBody>
      </p:sp>
      <p:pic>
        <p:nvPicPr>
          <p:cNvPr id="3074" name="Picture 2" descr="C:\Users\ЦПМСС\Downloads\контакты.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68483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9920308"/>
      </p:ext>
    </p:extLst>
  </p:cSld>
  <p:clrMapOvr>
    <a:masterClrMapping/>
  </p:clrMapOvr>
</p:sld>
</file>

<file path=ppt/theme/theme1.xml><?xml version="1.0" encoding="utf-8"?>
<a:theme xmlns:a="http://schemas.openxmlformats.org/drawingml/2006/main" name="Легкий дым">
  <a:themeElements>
    <a:clrScheme name="Легкий дым">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Легкий дым">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Легкий дым">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Wisp" id="{7CB32D59-10C0-40DD-B7BD-2E94284A981C}" vid="{24B1A44C-C006-48B2-A4D7-E5549B3D8CD4}"/>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236</TotalTime>
  <Words>1176</Words>
  <Application>Microsoft Office PowerPoint</Application>
  <PresentationFormat>Экран (4:3)</PresentationFormat>
  <Paragraphs>95</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Легкий дым</vt:lpstr>
      <vt:lpstr>Презентация PowerPoint</vt:lpstr>
      <vt:lpstr>Использование техник поощрения желаемого поведения</vt:lpstr>
      <vt:lpstr>Что общего между навыком дышать и навыком быть родителем? </vt:lpstr>
      <vt:lpstr>Наказание</vt:lpstr>
      <vt:lpstr>Выбирая способ наказания нужно следовать таким правилам</vt:lpstr>
      <vt:lpstr>Презентация PowerPoint</vt:lpstr>
      <vt:lpstr>Наказывать необходимо за</vt:lpstr>
      <vt:lpstr>За что нельзя наказывать</vt:lpstr>
      <vt:lpstr>Презентация PowerPoint</vt:lpstr>
      <vt:lpstr>Поощрение</vt:lpstr>
      <vt:lpstr>Применение поощрений</vt:lpstr>
      <vt:lpstr>Презентация PowerPoint</vt:lpstr>
      <vt:lpstr>Презентация PowerPoint</vt:lpstr>
      <vt:lpstr>Сосредоточься! </vt:lpstr>
      <vt:lpstr>Правила формулирования вопросов</vt:lpstr>
      <vt:lpstr>Презентация PowerPoint</vt:lpstr>
      <vt:lpstr>Презентация PowerPoint</vt:lpstr>
      <vt:lpstr>Презентация PowerPoint</vt:lpstr>
      <vt:lpstr>Использование таблицы очков для поощрения хорошего поведения</vt:lpstr>
      <vt:lpstr>Что такое семья? Люди, которым ты нужен. В радости и горе, в мелочах или целом, они приходят в нужную минуту и остаются с тобой, несмотря ни на что. Сара Дессен</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ЦПМСС</dc:creator>
  <cp:lastModifiedBy>ЦПМСС</cp:lastModifiedBy>
  <cp:revision>50</cp:revision>
  <cp:lastPrinted>2020-12-15T09:00:27Z</cp:lastPrinted>
  <dcterms:created xsi:type="dcterms:W3CDTF">2020-10-17T15:51:07Z</dcterms:created>
  <dcterms:modified xsi:type="dcterms:W3CDTF">2020-12-28T10:02:34Z</dcterms:modified>
</cp:coreProperties>
</file>